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5" r:id="rId2"/>
    <p:sldId id="265" r:id="rId3"/>
    <p:sldId id="268" r:id="rId4"/>
    <p:sldId id="269" r:id="rId5"/>
    <p:sldId id="270" r:id="rId6"/>
    <p:sldId id="271" r:id="rId7"/>
    <p:sldId id="294" r:id="rId8"/>
    <p:sldId id="295" r:id="rId9"/>
    <p:sldId id="296" r:id="rId10"/>
    <p:sldId id="316" r:id="rId11"/>
    <p:sldId id="297" r:id="rId12"/>
    <p:sldId id="298" r:id="rId13"/>
    <p:sldId id="318" r:id="rId14"/>
    <p:sldId id="308" r:id="rId15"/>
    <p:sldId id="309" r:id="rId16"/>
    <p:sldId id="311" r:id="rId17"/>
    <p:sldId id="319" r:id="rId18"/>
    <p:sldId id="302" r:id="rId19"/>
    <p:sldId id="313" r:id="rId20"/>
    <p:sldId id="314" r:id="rId21"/>
    <p:sldId id="315" r:id="rId22"/>
    <p:sldId id="317" r:id="rId23"/>
    <p:sldId id="303" r:id="rId24"/>
    <p:sldId id="304" r:id="rId25"/>
    <p:sldId id="306" r:id="rId26"/>
    <p:sldId id="307" r:id="rId27"/>
    <p:sldId id="289" r:id="rId28"/>
    <p:sldId id="290" r:id="rId29"/>
    <p:sldId id="291" r:id="rId30"/>
    <p:sldId id="292" r:id="rId31"/>
    <p:sldId id="293" r:id="rId32"/>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tr-T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tr-T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tr-T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tr-T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tr-T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tr-T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tr-T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tr-TR"/>
              <a:t>Asıl başlık stili için tıklatın</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tr-TR"/>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tr-T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44920ED7-446F-463D-B5B0-C3D0936F17D5}" type="slidenum">
              <a:rPr lang="tr-TR"/>
              <a:pPr>
                <a:defRPr/>
              </a:pPr>
              <a:t>‹#›</a:t>
            </a:fld>
            <a:endParaRPr lang="tr-TR"/>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D8B28F0A-CD15-4C08-BAF6-F5971B7D1AE9}" type="slidenum">
              <a:rPr lang="tr-TR"/>
              <a:pPr>
                <a:defRPr/>
              </a:pPr>
              <a:t>‹#›</a:t>
            </a:fld>
            <a:endParaRPr lang="tr-TR"/>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004050" y="617538"/>
            <a:ext cx="1951038" cy="55149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150938" y="617538"/>
            <a:ext cx="5700712" cy="55149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C10A3F0E-9282-461C-8291-902FE9D10BAD}" type="slidenum">
              <a:rPr lang="tr-TR"/>
              <a:pPr>
                <a:defRPr/>
              </a:pPr>
              <a:t>‹#›</a:t>
            </a:fld>
            <a:endParaRPr lang="tr-TR"/>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C86B1717-764C-47D3-B19A-04B5C17F8C28}" type="slidenum">
              <a:rPr lang="tr-TR"/>
              <a:pPr>
                <a:defRPr/>
              </a:pPr>
              <a:t>‹#›</a:t>
            </a:fld>
            <a:endParaRPr lang="tr-TR"/>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089FD5C4-F6BF-4AFA-B696-25EF6CC5524C}" type="slidenum">
              <a:rPr lang="tr-TR"/>
              <a:pPr>
                <a:defRPr/>
              </a:pPr>
              <a:t>‹#›</a:t>
            </a:fld>
            <a:endParaRPr lang="tr-T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ACF648C0-CCC7-4E26-A039-F3E0FE7133CF}" type="slidenum">
              <a:rPr lang="tr-TR"/>
              <a:pPr>
                <a:defRPr/>
              </a:pPr>
              <a:t>‹#›</a:t>
            </a:fld>
            <a:endParaRPr lang="tr-TR"/>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p>
        </p:txBody>
      </p:sp>
      <p:sp>
        <p:nvSpPr>
          <p:cNvPr id="8" name="Rectangle 12"/>
          <p:cNvSpPr>
            <a:spLocks noGrp="1" noChangeArrowheads="1"/>
          </p:cNvSpPr>
          <p:nvPr>
            <p:ph type="ftr" sz="quarter" idx="11"/>
          </p:nvPr>
        </p:nvSpPr>
        <p:spPr>
          <a:ln/>
        </p:spPr>
        <p:txBody>
          <a:bodyPr/>
          <a:lstStyle>
            <a:lvl1pPr>
              <a:defRPr/>
            </a:lvl1pPr>
          </a:lstStyle>
          <a:p>
            <a:pPr>
              <a:defRPr/>
            </a:pPr>
            <a:endParaRPr lang="tr-TR"/>
          </a:p>
        </p:txBody>
      </p:sp>
      <p:sp>
        <p:nvSpPr>
          <p:cNvPr id="9" name="Rectangle 13"/>
          <p:cNvSpPr>
            <a:spLocks noGrp="1" noChangeArrowheads="1"/>
          </p:cNvSpPr>
          <p:nvPr>
            <p:ph type="sldNum" sz="quarter" idx="12"/>
          </p:nvPr>
        </p:nvSpPr>
        <p:spPr>
          <a:ln/>
        </p:spPr>
        <p:txBody>
          <a:bodyPr/>
          <a:lstStyle>
            <a:lvl1pPr>
              <a:defRPr/>
            </a:lvl1pPr>
          </a:lstStyle>
          <a:p>
            <a:pPr>
              <a:defRPr/>
            </a:pPr>
            <a:fld id="{348DDDF2-9A02-43F4-A83F-60F60A8D7150}" type="slidenum">
              <a:rPr lang="tr-TR"/>
              <a:pPr>
                <a:defRPr/>
              </a:pPr>
              <a:t>‹#›</a:t>
            </a:fld>
            <a:endParaRPr lang="tr-TR"/>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D52E3793-BCB4-46E0-9190-6D42583BC02A}" type="slidenum">
              <a:rPr lang="tr-TR"/>
              <a:pPr>
                <a:defRPr/>
              </a:pPr>
              <a:t>‹#›</a:t>
            </a:fld>
            <a:endParaRPr lang="tr-TR"/>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p>
        </p:txBody>
      </p:sp>
      <p:sp>
        <p:nvSpPr>
          <p:cNvPr id="3" name="Rectangle 12"/>
          <p:cNvSpPr>
            <a:spLocks noGrp="1" noChangeArrowheads="1"/>
          </p:cNvSpPr>
          <p:nvPr>
            <p:ph type="ftr" sz="quarter" idx="11"/>
          </p:nvPr>
        </p:nvSpPr>
        <p:spPr>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ln/>
        </p:spPr>
        <p:txBody>
          <a:bodyPr/>
          <a:lstStyle>
            <a:lvl1pPr>
              <a:defRPr/>
            </a:lvl1pPr>
          </a:lstStyle>
          <a:p>
            <a:pPr>
              <a:defRPr/>
            </a:pPr>
            <a:fld id="{0F5C3AFB-9CB3-41CA-9489-583761B83C7D}" type="slidenum">
              <a:rPr lang="tr-TR"/>
              <a:pPr>
                <a:defRPr/>
              </a:pPr>
              <a:t>‹#›</a:t>
            </a:fld>
            <a:endParaRPr lang="tr-TR"/>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4B63C9BC-D023-4A46-AFD9-585AAA9ADC69}" type="slidenum">
              <a:rPr lang="tr-TR"/>
              <a:pPr>
                <a:defRPr/>
              </a:pPr>
              <a:t>‹#›</a:t>
            </a:fld>
            <a:endParaRPr lang="tr-TR"/>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4CA88019-8227-4291-851A-022EF8C152B7}" type="slidenum">
              <a:rPr lang="tr-TR"/>
              <a:pPr>
                <a:defRPr/>
              </a:pPr>
              <a:t>‹#›</a:t>
            </a:fld>
            <a:endParaRPr lang="tr-T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mConfetti">
          <a:fgClr>
            <a:schemeClr val="accent1"/>
          </a:fgClr>
          <a:bgClr>
            <a:schemeClr val="bg1"/>
          </a:bgClr>
        </a:patt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tr-T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tr-T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tr-TR"/>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tr-T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tr-TR"/>
          </a:p>
        </p:txBody>
      </p:sp>
      <p:sp>
        <p:nvSpPr>
          <p:cNvPr id="30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tr-T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tr-TR"/>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08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tr-TR"/>
          </a:p>
        </p:txBody>
      </p:sp>
      <p:sp>
        <p:nvSpPr>
          <p:cNvPr id="308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tr-TR"/>
          </a:p>
        </p:txBody>
      </p:sp>
      <p:sp>
        <p:nvSpPr>
          <p:cNvPr id="308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0B121FF8-4B1A-44EB-8C57-56022D4F2A7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trips dir="rd"/>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4213" y="981075"/>
            <a:ext cx="8078787" cy="1990725"/>
          </a:xfrm>
        </p:spPr>
        <p:txBody>
          <a:bodyPr/>
          <a:lstStyle/>
          <a:p>
            <a:pPr algn="ctr" eaLnBrk="1" hangingPunct="1"/>
            <a:r>
              <a:rPr lang="tr-TR" dirty="0" smtClean="0"/>
              <a:t>Kayseri </a:t>
            </a:r>
            <a:br>
              <a:rPr lang="tr-TR" dirty="0" smtClean="0"/>
            </a:br>
            <a:r>
              <a:rPr lang="tr-TR" dirty="0" smtClean="0"/>
              <a:t>Anadolu İmam-Hatip Lisesi</a:t>
            </a:r>
          </a:p>
        </p:txBody>
      </p:sp>
      <p:sp>
        <p:nvSpPr>
          <p:cNvPr id="36867" name="Rectangle 3"/>
          <p:cNvSpPr>
            <a:spLocks noGrp="1" noChangeArrowheads="1"/>
          </p:cNvSpPr>
          <p:nvPr>
            <p:ph type="subTitle" idx="1"/>
          </p:nvPr>
        </p:nvSpPr>
        <p:spPr/>
        <p:txBody>
          <a:bodyPr/>
          <a:lstStyle/>
          <a:p>
            <a:pPr eaLnBrk="1" hangingPunct="1">
              <a:defRPr/>
            </a:pPr>
            <a:r>
              <a:rPr lang="tr-TR" sz="4800" b="1" spc="300" dirty="0" smtClean="0">
                <a:solidFill>
                  <a:srgbClr val="7030A0"/>
                </a:solidFill>
                <a:effectLst>
                  <a:outerShdw blurRad="38100" dist="38100" dir="2700000" algn="tl">
                    <a:srgbClr val="000000">
                      <a:alpha val="43137"/>
                    </a:srgbClr>
                  </a:outerShdw>
                </a:effectLst>
                <a:latin typeface="Gabriola" pitchFamily="82" charset="0"/>
              </a:rPr>
              <a:t>REHBERLİK SERVİSİ</a:t>
            </a:r>
            <a:endParaRPr lang="tr-TR" sz="4400" b="1" spc="300" dirty="0" smtClean="0">
              <a:solidFill>
                <a:srgbClr val="7030A0"/>
              </a:solidFill>
              <a:effectLst>
                <a:outerShdw blurRad="38100" dist="38100" dir="2700000" algn="tl">
                  <a:srgbClr val="000000">
                    <a:alpha val="43137"/>
                  </a:srgbClr>
                </a:outerShdw>
              </a:effectLst>
              <a:latin typeface="Gabriola" pitchFamily="82" charset="0"/>
            </a:endParaRPr>
          </a:p>
        </p:txBody>
      </p:sp>
    </p:spTree>
  </p:cSld>
  <p:clrMapOvr>
    <a:masterClrMapping/>
  </p:clrMapOvr>
  <p:transition advTm="20000">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TYT Puan Türleri</a:t>
            </a:r>
          </a:p>
        </p:txBody>
      </p:sp>
      <p:sp>
        <p:nvSpPr>
          <p:cNvPr id="3" name="İçerik Yer Tutucusu 2"/>
          <p:cNvSpPr>
            <a:spLocks noGrp="1"/>
          </p:cNvSpPr>
          <p:nvPr>
            <p:ph idx="1"/>
          </p:nvPr>
        </p:nvSpPr>
        <p:spPr/>
        <p:txBody>
          <a:bodyPr/>
          <a:lstStyle/>
          <a:p>
            <a:r>
              <a:rPr lang="tr-TR" sz="2800" dirty="0" smtClean="0"/>
              <a:t>TYT sınavı sonunda sadece TYT puanı oluşmaktadır.</a:t>
            </a:r>
          </a:p>
          <a:p>
            <a:r>
              <a:rPr lang="tr-TR" sz="2800" dirty="0" smtClean="0"/>
              <a:t>TYT den 150 ve üzeri puan alanlar 2 yıllık meslek yüksek okullarına tercih yapabileceklerdir.</a:t>
            </a:r>
          </a:p>
          <a:p>
            <a:r>
              <a:rPr lang="tr-TR" sz="2800" dirty="0" smtClean="0"/>
              <a:t>TYT den en az 150 almak koşuluyla öğrenci ikinci sınav sonunda 180 ve üzeri puan aldığında 4 yıllık lisans bölümlerini tercih edebilir.</a:t>
            </a:r>
            <a:endParaRPr lang="tr-TR" sz="2800" dirty="0"/>
          </a:p>
        </p:txBody>
      </p:sp>
    </p:spTree>
    <p:extLst>
      <p:ext uri="{BB962C8B-B14F-4D97-AF65-F5344CB8AC3E}">
        <p14:creationId xmlns:p14="http://schemas.microsoft.com/office/powerpoint/2010/main" xmlns="" val="2567412728"/>
      </p:ext>
    </p:extLst>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İkinci oturum</a:t>
            </a:r>
            <a:endParaRPr lang="tr-TR" dirty="0"/>
          </a:p>
        </p:txBody>
      </p:sp>
      <p:sp>
        <p:nvSpPr>
          <p:cNvPr id="3" name="2 İçerik Yer Tutucusu"/>
          <p:cNvSpPr>
            <a:spLocks noGrp="1"/>
          </p:cNvSpPr>
          <p:nvPr>
            <p:ph idx="1"/>
          </p:nvPr>
        </p:nvSpPr>
        <p:spPr/>
        <p:txBody>
          <a:bodyPr/>
          <a:lstStyle/>
          <a:p>
            <a:r>
              <a:rPr lang="tr-TR" dirty="0" smtClean="0"/>
              <a:t>Sınavın ikinci oturumu aynı hafta Pazar günü yapılacaktır.</a:t>
            </a:r>
            <a:endParaRPr lang="tr-TR" dirty="0"/>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0"/>
            <a:ext cx="7793037" cy="500042"/>
          </a:xfrm>
        </p:spPr>
        <p:txBody>
          <a:bodyPr/>
          <a:lstStyle/>
          <a:p>
            <a:r>
              <a:rPr lang="tr-TR" sz="2800" dirty="0" smtClean="0"/>
              <a:t>İKİNCİ OTURUM SINAV İÇERİĞİ</a:t>
            </a:r>
            <a:endParaRPr lang="tr-TR" sz="28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xmlns="" val="1779556070"/>
              </p:ext>
            </p:extLst>
          </p:nvPr>
        </p:nvGraphicFramePr>
        <p:xfrm>
          <a:off x="142844" y="551796"/>
          <a:ext cx="8605620" cy="5688576"/>
        </p:xfrm>
        <a:graphic>
          <a:graphicData uri="http://schemas.openxmlformats.org/drawingml/2006/table">
            <a:tbl>
              <a:tblPr firstRow="1" bandRow="1">
                <a:tableStyleId>{5C22544A-7EE6-4342-B048-85BDC9FD1C3A}</a:tableStyleId>
              </a:tblPr>
              <a:tblGrid>
                <a:gridCol w="2428892"/>
                <a:gridCol w="2936368"/>
                <a:gridCol w="1656184"/>
                <a:gridCol w="1584176"/>
              </a:tblGrid>
              <a:tr h="328952">
                <a:tc>
                  <a:txBody>
                    <a:bodyPr/>
                    <a:lstStyle/>
                    <a:p>
                      <a:r>
                        <a:rPr lang="tr-TR" sz="1700" dirty="0" smtClean="0"/>
                        <a:t>SINAV</a:t>
                      </a:r>
                      <a:r>
                        <a:rPr lang="tr-TR" sz="1700" baseline="0" dirty="0" smtClean="0"/>
                        <a:t> ADI</a:t>
                      </a:r>
                      <a:endParaRPr lang="tr-TR" sz="1700" dirty="0"/>
                    </a:p>
                  </a:txBody>
                  <a:tcPr marT="45722" marB="45722"/>
                </a:tc>
                <a:tc>
                  <a:txBody>
                    <a:bodyPr/>
                    <a:lstStyle/>
                    <a:p>
                      <a:r>
                        <a:rPr lang="tr-TR" sz="1700" dirty="0" smtClean="0"/>
                        <a:t>SINAVIN</a:t>
                      </a:r>
                      <a:r>
                        <a:rPr lang="tr-TR" sz="1700" baseline="0" dirty="0" smtClean="0"/>
                        <a:t> KAPSAMI</a:t>
                      </a:r>
                      <a:endParaRPr lang="tr-TR" sz="1700" dirty="0"/>
                    </a:p>
                  </a:txBody>
                  <a:tcPr marT="45722" marB="45722"/>
                </a:tc>
                <a:tc>
                  <a:txBody>
                    <a:bodyPr/>
                    <a:lstStyle/>
                    <a:p>
                      <a:r>
                        <a:rPr lang="tr-TR" sz="1700" dirty="0" smtClean="0"/>
                        <a:t>SORU SAYISI</a:t>
                      </a:r>
                      <a:endParaRPr lang="tr-TR" sz="1700" dirty="0"/>
                    </a:p>
                  </a:txBody>
                  <a:tcPr marT="45722" marB="45722"/>
                </a:tc>
                <a:tc>
                  <a:txBody>
                    <a:bodyPr/>
                    <a:lstStyle/>
                    <a:p>
                      <a:r>
                        <a:rPr lang="tr-TR" sz="1700" dirty="0" smtClean="0"/>
                        <a:t>SÜRE</a:t>
                      </a:r>
                      <a:endParaRPr lang="tr-TR" sz="1700" dirty="0"/>
                    </a:p>
                  </a:txBody>
                  <a:tcPr marT="45722" marB="45722"/>
                </a:tc>
              </a:tr>
              <a:tr h="1167773">
                <a:tc>
                  <a:txBody>
                    <a:bodyPr/>
                    <a:lstStyle/>
                    <a:p>
                      <a:r>
                        <a:rPr lang="tr-TR" sz="1600" dirty="0" smtClean="0"/>
                        <a:t>Türk Dili</a:t>
                      </a:r>
                      <a:r>
                        <a:rPr lang="tr-TR" sz="1600" baseline="0" dirty="0" smtClean="0"/>
                        <a:t> ve </a:t>
                      </a:r>
                      <a:r>
                        <a:rPr lang="tr-TR" sz="1600" dirty="0" smtClean="0"/>
                        <a:t>Edebiyatı- Sosyal Bilimler-1</a:t>
                      </a:r>
                    </a:p>
                  </a:txBody>
                  <a:tcPr marT="45722" marB="45722"/>
                </a:tc>
                <a:tc>
                  <a:txBody>
                    <a:bodyPr/>
                    <a:lstStyle/>
                    <a:p>
                      <a:r>
                        <a:rPr lang="tr-TR" sz="1600" dirty="0" smtClean="0"/>
                        <a:t>Türk Dili ve Edebiyatı………</a:t>
                      </a:r>
                    </a:p>
                    <a:p>
                      <a:r>
                        <a:rPr lang="tr-TR" sz="1600" dirty="0" smtClean="0"/>
                        <a:t>Coğrafya-1….…………………</a:t>
                      </a:r>
                    </a:p>
                    <a:p>
                      <a:r>
                        <a:rPr lang="tr-TR" sz="1600" dirty="0" smtClean="0"/>
                        <a:t>Tarih-1 ………………………….</a:t>
                      </a:r>
                      <a:endParaRPr lang="tr-TR" sz="1600" dirty="0"/>
                    </a:p>
                  </a:txBody>
                  <a:tcPr marT="45722" marB="45722"/>
                </a:tc>
                <a:tc>
                  <a:txBody>
                    <a:bodyPr/>
                    <a:lstStyle/>
                    <a:p>
                      <a:r>
                        <a:rPr lang="tr-TR" sz="1600" dirty="0" smtClean="0"/>
                        <a:t>24</a:t>
                      </a:r>
                    </a:p>
                    <a:p>
                      <a:r>
                        <a:rPr lang="tr-TR" sz="1600" dirty="0" smtClean="0"/>
                        <a:t>6</a:t>
                      </a:r>
                    </a:p>
                    <a:p>
                      <a:r>
                        <a:rPr lang="tr-TR" sz="1600" dirty="0" smtClean="0"/>
                        <a:t>10</a:t>
                      </a:r>
                      <a:endParaRPr lang="tr-TR" sz="1600" dirty="0"/>
                    </a:p>
                  </a:txBody>
                  <a:tcPr marT="45722" marB="45722"/>
                </a:tc>
                <a:tc rowSpan="4">
                  <a:txBody>
                    <a:bodyPr/>
                    <a:lstStyle/>
                    <a:p>
                      <a:pPr algn="ctr"/>
                      <a:r>
                        <a:rPr lang="tr-TR" sz="4000" dirty="0" smtClean="0"/>
                        <a:t>180 DK </a:t>
                      </a:r>
                    </a:p>
                  </a:txBody>
                  <a:tcPr marT="45722" marB="45722" vert="vert270"/>
                </a:tc>
              </a:tr>
              <a:tr h="888166">
                <a:tc>
                  <a:txBody>
                    <a:bodyPr/>
                    <a:lstStyle/>
                    <a:p>
                      <a:r>
                        <a:rPr lang="tr-TR" sz="1600" dirty="0" smtClean="0"/>
                        <a:t>Sosyal Bilimler Sınavı</a:t>
                      </a:r>
                    </a:p>
                  </a:txBody>
                  <a:tcPr marT="45722" marB="45722"/>
                </a:tc>
                <a:tc>
                  <a:txBody>
                    <a:bodyPr/>
                    <a:lstStyle/>
                    <a:p>
                      <a:r>
                        <a:rPr lang="tr-TR" sz="1600" dirty="0" smtClean="0"/>
                        <a:t>Tarih-2 ………………………</a:t>
                      </a:r>
                    </a:p>
                    <a:p>
                      <a:r>
                        <a:rPr lang="tr-TR" sz="1600" dirty="0" smtClean="0"/>
                        <a:t>Coğrafya-2………………….</a:t>
                      </a:r>
                    </a:p>
                    <a:p>
                      <a:r>
                        <a:rPr lang="tr-TR" sz="1600" dirty="0" smtClean="0"/>
                        <a:t>Felsefe Grubu</a:t>
                      </a:r>
                    </a:p>
                    <a:p>
                      <a:r>
                        <a:rPr lang="tr-TR" sz="1600" dirty="0" smtClean="0"/>
                        <a:t>    Felsefe, Psikoloji, Sosyoloji, </a:t>
                      </a:r>
                    </a:p>
                    <a:p>
                      <a:r>
                        <a:rPr lang="tr-TR" sz="1600" dirty="0" smtClean="0"/>
                        <a:t>    Mantık</a:t>
                      </a:r>
                    </a:p>
                    <a:p>
                      <a:r>
                        <a:rPr lang="tr-TR" sz="1600" dirty="0" smtClean="0"/>
                        <a:t>Din Kültürü ve Ahlak Bilgisi</a:t>
                      </a:r>
                      <a:endParaRPr lang="tr-TR" sz="1600" dirty="0"/>
                    </a:p>
                  </a:txBody>
                  <a:tcPr marT="45722" marB="45722"/>
                </a:tc>
                <a:tc>
                  <a:txBody>
                    <a:bodyPr/>
                    <a:lstStyle/>
                    <a:p>
                      <a:r>
                        <a:rPr lang="tr-TR" sz="1600" dirty="0" smtClean="0"/>
                        <a:t>11</a:t>
                      </a:r>
                    </a:p>
                    <a:p>
                      <a:r>
                        <a:rPr lang="tr-TR" sz="1600" dirty="0" smtClean="0"/>
                        <a:t>11</a:t>
                      </a:r>
                    </a:p>
                    <a:p>
                      <a:endParaRPr lang="tr-TR" sz="1600" dirty="0" smtClean="0"/>
                    </a:p>
                    <a:p>
                      <a:r>
                        <a:rPr lang="tr-TR" sz="1600" dirty="0" smtClean="0"/>
                        <a:t>12</a:t>
                      </a:r>
                    </a:p>
                    <a:p>
                      <a:endParaRPr lang="tr-TR" sz="1600" dirty="0" smtClean="0"/>
                    </a:p>
                    <a:p>
                      <a:r>
                        <a:rPr lang="tr-TR" sz="1600" dirty="0" smtClean="0"/>
                        <a:t>6</a:t>
                      </a:r>
                      <a:endParaRPr lang="tr-TR" sz="1600" dirty="0"/>
                    </a:p>
                  </a:txBody>
                  <a:tcPr marT="45722" marB="45722"/>
                </a:tc>
                <a:tc vMerge="1">
                  <a:txBody>
                    <a:bodyPr/>
                    <a:lstStyle/>
                    <a:p>
                      <a:endParaRPr lang="tr-TR" sz="1600" dirty="0"/>
                    </a:p>
                  </a:txBody>
                  <a:tcPr marT="45722" marB="45722"/>
                </a:tc>
              </a:tr>
              <a:tr h="748363">
                <a:tc>
                  <a:txBody>
                    <a:bodyPr/>
                    <a:lstStyle/>
                    <a:p>
                      <a:r>
                        <a:rPr lang="tr-TR" sz="1600" b="0" dirty="0" smtClean="0"/>
                        <a:t>Matematik</a:t>
                      </a:r>
                    </a:p>
                  </a:txBody>
                  <a:tcPr marT="45722" marB="45722"/>
                </a:tc>
                <a:tc>
                  <a:txBody>
                    <a:bodyPr/>
                    <a:lstStyle/>
                    <a:p>
                      <a:r>
                        <a:rPr lang="tr-TR" sz="1600" dirty="0" smtClean="0"/>
                        <a:t>Matematik</a:t>
                      </a:r>
                      <a:endParaRPr lang="tr-TR" sz="1600" dirty="0"/>
                    </a:p>
                  </a:txBody>
                  <a:tcPr marT="45722" marB="45722"/>
                </a:tc>
                <a:tc>
                  <a:txBody>
                    <a:bodyPr/>
                    <a:lstStyle/>
                    <a:p>
                      <a:r>
                        <a:rPr lang="tr-TR" sz="1600" dirty="0" smtClean="0"/>
                        <a:t>40</a:t>
                      </a:r>
                      <a:endParaRPr lang="tr-TR" sz="1600" dirty="0"/>
                    </a:p>
                  </a:txBody>
                  <a:tcPr marT="45722" marB="45722"/>
                </a:tc>
                <a:tc vMerge="1">
                  <a:txBody>
                    <a:bodyPr/>
                    <a:lstStyle/>
                    <a:p>
                      <a:endParaRPr lang="tr-TR" sz="1600" dirty="0"/>
                    </a:p>
                  </a:txBody>
                  <a:tcPr marT="45722" marB="45722"/>
                </a:tc>
              </a:tr>
              <a:tr h="1288308">
                <a:tc>
                  <a:txBody>
                    <a:bodyPr/>
                    <a:lstStyle/>
                    <a:p>
                      <a:r>
                        <a:rPr lang="tr-TR" sz="1600" dirty="0" smtClean="0"/>
                        <a:t>Fen Bilimleri</a:t>
                      </a:r>
                    </a:p>
                  </a:txBody>
                  <a:tcPr marT="45722" marB="45722"/>
                </a:tc>
                <a:tc>
                  <a:txBody>
                    <a:bodyPr/>
                    <a:lstStyle/>
                    <a:p>
                      <a:r>
                        <a:rPr lang="tr-TR" sz="1600" dirty="0" smtClean="0"/>
                        <a:t>Fizik………………………………</a:t>
                      </a:r>
                    </a:p>
                    <a:p>
                      <a:r>
                        <a:rPr lang="tr-TR" sz="1600" dirty="0" smtClean="0"/>
                        <a:t>Kimya…………………………...</a:t>
                      </a:r>
                    </a:p>
                    <a:p>
                      <a:r>
                        <a:rPr lang="tr-TR" sz="1600" dirty="0" smtClean="0"/>
                        <a:t>Biyoloji………………………….</a:t>
                      </a:r>
                      <a:endParaRPr lang="tr-TR" sz="1600" dirty="0"/>
                    </a:p>
                  </a:txBody>
                  <a:tcPr marT="45722" marB="45722"/>
                </a:tc>
                <a:tc>
                  <a:txBody>
                    <a:bodyPr/>
                    <a:lstStyle/>
                    <a:p>
                      <a:r>
                        <a:rPr lang="tr-TR" sz="1600" dirty="0" smtClean="0"/>
                        <a:t>14</a:t>
                      </a:r>
                      <a:endParaRPr lang="tr-TR" sz="1600" dirty="0"/>
                    </a:p>
                    <a:p>
                      <a:r>
                        <a:rPr lang="tr-TR" sz="1600" dirty="0" smtClean="0"/>
                        <a:t>13</a:t>
                      </a:r>
                    </a:p>
                    <a:p>
                      <a:r>
                        <a:rPr lang="tr-TR" sz="1600" dirty="0" smtClean="0"/>
                        <a:t>13</a:t>
                      </a:r>
                    </a:p>
                  </a:txBody>
                  <a:tcPr marT="45722" marB="45722"/>
                </a:tc>
                <a:tc vMerge="1">
                  <a:txBody>
                    <a:bodyPr/>
                    <a:lstStyle/>
                    <a:p>
                      <a:endParaRPr lang="tr-TR" sz="1600" dirty="0"/>
                    </a:p>
                  </a:txBody>
                  <a:tcPr marT="45722" marB="45722"/>
                </a:tc>
              </a:tr>
              <a:tr h="509874">
                <a:tc>
                  <a:txBody>
                    <a:bodyPr/>
                    <a:lstStyle/>
                    <a:p>
                      <a:r>
                        <a:rPr lang="tr-TR" sz="1600" b="1" dirty="0" smtClean="0"/>
                        <a:t>LYS-5</a:t>
                      </a:r>
                      <a:r>
                        <a:rPr lang="tr-TR" sz="1600" dirty="0" smtClean="0"/>
                        <a:t> Yabancı Dil</a:t>
                      </a:r>
                      <a:r>
                        <a:rPr lang="tr-TR" sz="1600" baseline="0" dirty="0" smtClean="0"/>
                        <a:t> Sınavı</a:t>
                      </a:r>
                    </a:p>
                    <a:p>
                      <a:r>
                        <a:rPr lang="tr-TR" sz="1600" baseline="0" dirty="0" smtClean="0"/>
                        <a:t>Pazar Saat 14:30</a:t>
                      </a:r>
                      <a:endParaRPr lang="tr-TR" sz="1600" dirty="0"/>
                    </a:p>
                  </a:txBody>
                  <a:tcPr marT="45722" marB="45722"/>
                </a:tc>
                <a:tc>
                  <a:txBody>
                    <a:bodyPr/>
                    <a:lstStyle/>
                    <a:p>
                      <a:r>
                        <a:rPr lang="tr-TR" sz="1600" dirty="0" smtClean="0"/>
                        <a:t>İngilizce-Fransızca-Almanca</a:t>
                      </a:r>
                      <a:endParaRPr lang="tr-TR" sz="1600" dirty="0"/>
                    </a:p>
                  </a:txBody>
                  <a:tcPr marT="45722" marB="45722"/>
                </a:tc>
                <a:tc>
                  <a:txBody>
                    <a:bodyPr/>
                    <a:lstStyle/>
                    <a:p>
                      <a:r>
                        <a:rPr lang="tr-TR" sz="1600" dirty="0" smtClean="0"/>
                        <a:t>80</a:t>
                      </a:r>
                      <a:endParaRPr lang="tr-TR" sz="1600" dirty="0"/>
                    </a:p>
                  </a:txBody>
                  <a:tcPr marT="45722" marB="45722"/>
                </a:tc>
                <a:tc>
                  <a:txBody>
                    <a:bodyPr/>
                    <a:lstStyle/>
                    <a:p>
                      <a:r>
                        <a:rPr lang="tr-TR" sz="1600" dirty="0" smtClean="0"/>
                        <a:t>120 </a:t>
                      </a:r>
                      <a:r>
                        <a:rPr lang="tr-TR" sz="1600" dirty="0" err="1" smtClean="0"/>
                        <a:t>Dk</a:t>
                      </a:r>
                      <a:endParaRPr lang="tr-TR" sz="1600" dirty="0"/>
                    </a:p>
                  </a:txBody>
                  <a:tcPr marT="45722" marB="45722"/>
                </a:tc>
              </a:tr>
            </a:tbl>
          </a:graphicData>
        </a:graphic>
      </p:graphicFrame>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0938" y="617538"/>
            <a:ext cx="7793037" cy="939254"/>
          </a:xfrm>
        </p:spPr>
        <p:txBody>
          <a:bodyPr/>
          <a:lstStyle/>
          <a:p>
            <a:r>
              <a:rPr lang="tr-TR" dirty="0" smtClean="0"/>
              <a:t>PUAN TÜRÜ VE DERSLER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xmlns="" val="3865102124"/>
              </p:ext>
            </p:extLst>
          </p:nvPr>
        </p:nvGraphicFramePr>
        <p:xfrm>
          <a:off x="179508" y="2017708"/>
          <a:ext cx="8775580" cy="3427515"/>
        </p:xfrm>
        <a:graphic>
          <a:graphicData uri="http://schemas.openxmlformats.org/drawingml/2006/table">
            <a:tbl>
              <a:tblPr firstRow="1" bandRow="1">
                <a:tableStyleId>{5C22544A-7EE6-4342-B048-85BDC9FD1C3A}</a:tableStyleId>
              </a:tblPr>
              <a:tblGrid>
                <a:gridCol w="877558"/>
                <a:gridCol w="877558"/>
                <a:gridCol w="765168"/>
                <a:gridCol w="1080120"/>
                <a:gridCol w="648072"/>
                <a:gridCol w="1016872"/>
                <a:gridCol w="877558"/>
                <a:gridCol w="1129906"/>
                <a:gridCol w="792088"/>
                <a:gridCol w="710680"/>
              </a:tblGrid>
              <a:tr h="549909">
                <a:tc>
                  <a:txBody>
                    <a:bodyPr/>
                    <a:lstStyle/>
                    <a:p>
                      <a:endParaRPr lang="tr-TR" dirty="0"/>
                    </a:p>
                  </a:txBody>
                  <a:tcPr/>
                </a:tc>
                <a:tc gridSpan="4">
                  <a:txBody>
                    <a:bodyPr/>
                    <a:lstStyle/>
                    <a:p>
                      <a:pPr algn="ctr"/>
                      <a:r>
                        <a:rPr lang="tr-TR" dirty="0" smtClean="0">
                          <a:solidFill>
                            <a:srgbClr val="FF0000"/>
                          </a:solidFill>
                        </a:rPr>
                        <a:t>TYT</a:t>
                      </a:r>
                      <a:endParaRPr lang="tr-TR" dirty="0">
                        <a:solidFill>
                          <a:srgbClr val="FF0000"/>
                        </a:solidFill>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gridSpan="4">
                  <a:txBody>
                    <a:bodyPr/>
                    <a:lstStyle/>
                    <a:p>
                      <a:pPr algn="ctr"/>
                      <a:r>
                        <a:rPr lang="tr-TR" dirty="0" smtClean="0">
                          <a:solidFill>
                            <a:srgbClr val="FF0000"/>
                          </a:solidFill>
                        </a:rPr>
                        <a:t>AYT</a:t>
                      </a:r>
                      <a:endParaRPr lang="tr-TR" dirty="0">
                        <a:solidFill>
                          <a:srgbClr val="FF0000"/>
                        </a:solidFill>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a:txBody>
                    <a:bodyPr/>
                    <a:lstStyle/>
                    <a:p>
                      <a:pPr algn="ctr"/>
                      <a:endParaRPr lang="tr-TR" dirty="0"/>
                    </a:p>
                  </a:txBody>
                  <a:tcPr/>
                </a:tc>
              </a:tr>
              <a:tr h="677970">
                <a:tc>
                  <a:txBody>
                    <a:bodyPr/>
                    <a:lstStyle/>
                    <a:p>
                      <a:endParaRPr lang="tr-TR" dirty="0"/>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Türkçe</a:t>
                      </a:r>
                      <a:endParaRPr lang="tr-TR" sz="1400" b="1" dirty="0">
                        <a:solidFill>
                          <a:srgbClr val="002060"/>
                        </a:solidFill>
                      </a:endParaRPr>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Sosyal</a:t>
                      </a:r>
                      <a:endParaRPr lang="tr-TR" sz="1400" b="1" dirty="0">
                        <a:solidFill>
                          <a:srgbClr val="002060"/>
                        </a:solidFill>
                      </a:endParaRPr>
                    </a:p>
                  </a:txBody>
                  <a:tcPr/>
                </a:tc>
                <a:tc>
                  <a:txBody>
                    <a:bodyPr/>
                    <a:lstStyle/>
                    <a:p>
                      <a:pPr algn="ctr"/>
                      <a:endParaRPr lang="tr-TR" sz="1200" b="1" dirty="0" smtClean="0">
                        <a:solidFill>
                          <a:srgbClr val="002060"/>
                        </a:solidFill>
                      </a:endParaRPr>
                    </a:p>
                    <a:p>
                      <a:pPr algn="ctr"/>
                      <a:r>
                        <a:rPr lang="tr-TR" sz="1200" b="1" dirty="0" smtClean="0">
                          <a:solidFill>
                            <a:srgbClr val="002060"/>
                          </a:solidFill>
                        </a:rPr>
                        <a:t>Matematik</a:t>
                      </a:r>
                      <a:endParaRPr lang="tr-TR" sz="1200" b="1" dirty="0">
                        <a:solidFill>
                          <a:srgbClr val="002060"/>
                        </a:solidFill>
                      </a:endParaRPr>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Fen</a:t>
                      </a:r>
                      <a:endParaRPr lang="tr-TR" sz="1400" b="1" dirty="0">
                        <a:solidFill>
                          <a:srgbClr val="002060"/>
                        </a:solidFill>
                      </a:endParaRPr>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Edebiyat</a:t>
                      </a:r>
                      <a:endParaRPr lang="tr-TR" sz="1400" b="1" dirty="0">
                        <a:solidFill>
                          <a:srgbClr val="002060"/>
                        </a:solidFill>
                      </a:endParaRPr>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Sosyal</a:t>
                      </a:r>
                      <a:endParaRPr lang="tr-TR" sz="1400" b="1" dirty="0">
                        <a:solidFill>
                          <a:srgbClr val="002060"/>
                        </a:solidFill>
                      </a:endParaRPr>
                    </a:p>
                  </a:txBody>
                  <a:tcPr/>
                </a:tc>
                <a:tc>
                  <a:txBody>
                    <a:bodyPr/>
                    <a:lstStyle/>
                    <a:p>
                      <a:pPr algn="ctr"/>
                      <a:endParaRPr lang="tr-TR" sz="1200" b="1" dirty="0" smtClean="0">
                        <a:solidFill>
                          <a:srgbClr val="002060"/>
                        </a:solidFill>
                      </a:endParaRPr>
                    </a:p>
                    <a:p>
                      <a:pPr algn="ctr"/>
                      <a:r>
                        <a:rPr lang="tr-TR" sz="1200" b="1" dirty="0" smtClean="0">
                          <a:solidFill>
                            <a:srgbClr val="002060"/>
                          </a:solidFill>
                        </a:rPr>
                        <a:t>Matematik</a:t>
                      </a:r>
                      <a:endParaRPr lang="tr-TR" sz="1200" b="1" dirty="0">
                        <a:solidFill>
                          <a:srgbClr val="002060"/>
                        </a:solidFill>
                      </a:endParaRPr>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Fen</a:t>
                      </a:r>
                      <a:endParaRPr lang="tr-TR" sz="1400" b="1" dirty="0">
                        <a:solidFill>
                          <a:srgbClr val="002060"/>
                        </a:solidFill>
                      </a:endParaRPr>
                    </a:p>
                  </a:txBody>
                  <a:tcPr/>
                </a:tc>
                <a:tc>
                  <a:txBody>
                    <a:bodyPr/>
                    <a:lstStyle/>
                    <a:p>
                      <a:pPr algn="ctr"/>
                      <a:endParaRPr lang="tr-TR" sz="1400" b="1" dirty="0" smtClean="0">
                        <a:solidFill>
                          <a:srgbClr val="002060"/>
                        </a:solidFill>
                      </a:endParaRPr>
                    </a:p>
                    <a:p>
                      <a:pPr algn="ctr"/>
                      <a:r>
                        <a:rPr lang="tr-TR" sz="1400" b="1" dirty="0" smtClean="0">
                          <a:solidFill>
                            <a:srgbClr val="002060"/>
                          </a:solidFill>
                        </a:rPr>
                        <a:t>Dil</a:t>
                      </a:r>
                      <a:endParaRPr lang="tr-TR" sz="1400" b="1" dirty="0">
                        <a:solidFill>
                          <a:srgbClr val="002060"/>
                        </a:solidFill>
                      </a:endParaRPr>
                    </a:p>
                  </a:txBody>
                  <a:tcPr/>
                </a:tc>
              </a:tr>
              <a:tr h="549909">
                <a:tc>
                  <a:txBody>
                    <a:bodyPr/>
                    <a:lstStyle/>
                    <a:p>
                      <a:r>
                        <a:rPr lang="tr-TR" dirty="0" smtClean="0"/>
                        <a:t>SAY</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endParaRPr lang="tr-TR"/>
                    </a:p>
                  </a:txBody>
                  <a:tcPr/>
                </a:tc>
                <a:tc>
                  <a:txBody>
                    <a:bodyPr/>
                    <a:lstStyle/>
                    <a:p>
                      <a:pPr algn="ctr"/>
                      <a:endParaRPr lang="tr-TR"/>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tr>
              <a:tr h="549909">
                <a:tc>
                  <a:txBody>
                    <a:bodyPr/>
                    <a:lstStyle/>
                    <a:p>
                      <a:r>
                        <a:rPr lang="tr-TR" dirty="0" smtClean="0"/>
                        <a:t>EA</a:t>
                      </a:r>
                      <a:endParaRPr lang="tr-TR" dirty="0"/>
                    </a:p>
                  </a:txBody>
                  <a:tcPr/>
                </a:tc>
                <a:tc>
                  <a:txBody>
                    <a:bodyPr/>
                    <a:lstStyle/>
                    <a:p>
                      <a:pPr algn="ctr"/>
                      <a:r>
                        <a:rPr lang="tr-TR" dirty="0" smtClean="0">
                          <a:solidFill>
                            <a:srgbClr val="FF0000"/>
                          </a:solidFill>
                        </a:rPr>
                        <a:t>X</a:t>
                      </a:r>
                      <a:endParaRPr lang="tr-TR" dirty="0">
                        <a:solidFill>
                          <a:srgbClr val="FF0000"/>
                        </a:solidFill>
                      </a:endParaRPr>
                    </a:p>
                  </a:txBody>
                  <a:tcPr/>
                </a:tc>
                <a:tc>
                  <a:txBody>
                    <a:bodyPr/>
                    <a:lstStyle/>
                    <a:p>
                      <a:pPr algn="ctr"/>
                      <a:r>
                        <a:rPr lang="tr-TR" dirty="0" smtClean="0">
                          <a:solidFill>
                            <a:srgbClr val="FF0000"/>
                          </a:solidFill>
                        </a:rPr>
                        <a:t>X</a:t>
                      </a:r>
                      <a:endParaRPr lang="tr-TR" dirty="0">
                        <a:solidFill>
                          <a:srgbClr val="FF0000"/>
                        </a:solidFill>
                      </a:endParaRPr>
                    </a:p>
                  </a:txBody>
                  <a:tcPr/>
                </a:tc>
                <a:tc>
                  <a:txBody>
                    <a:bodyPr/>
                    <a:lstStyle/>
                    <a:p>
                      <a:pPr algn="ctr"/>
                      <a:r>
                        <a:rPr lang="tr-TR" dirty="0" smtClean="0">
                          <a:solidFill>
                            <a:srgbClr val="FF0000"/>
                          </a:solidFill>
                        </a:rPr>
                        <a:t>X</a:t>
                      </a:r>
                      <a:endParaRPr lang="tr-TR" dirty="0">
                        <a:solidFill>
                          <a:srgbClr val="FF0000"/>
                        </a:solidFill>
                      </a:endParaRPr>
                    </a:p>
                  </a:txBody>
                  <a:tcPr/>
                </a:tc>
                <a:tc>
                  <a:txBody>
                    <a:bodyPr/>
                    <a:lstStyle/>
                    <a:p>
                      <a:pPr algn="ctr"/>
                      <a:r>
                        <a:rPr lang="tr-TR" dirty="0" smtClean="0">
                          <a:solidFill>
                            <a:srgbClr val="FF0000"/>
                          </a:solidFill>
                        </a:rPr>
                        <a:t>X</a:t>
                      </a:r>
                      <a:endParaRPr lang="tr-TR" dirty="0">
                        <a:solidFill>
                          <a:srgbClr val="FF0000"/>
                        </a:solidFill>
                      </a:endParaRPr>
                    </a:p>
                  </a:txBody>
                  <a:tcPr/>
                </a:tc>
                <a:tc>
                  <a:txBody>
                    <a:bodyPr/>
                    <a:lstStyle/>
                    <a:p>
                      <a:pPr algn="ctr"/>
                      <a:r>
                        <a:rPr lang="tr-TR" dirty="0" smtClean="0">
                          <a:solidFill>
                            <a:srgbClr val="FF0000"/>
                          </a:solidFill>
                        </a:rPr>
                        <a:t>X</a:t>
                      </a:r>
                      <a:endParaRPr lang="tr-TR" dirty="0">
                        <a:solidFill>
                          <a:srgbClr val="FF0000"/>
                        </a:solidFill>
                      </a:endParaRPr>
                    </a:p>
                  </a:txBody>
                  <a:tcPr/>
                </a:tc>
                <a:tc>
                  <a:txBody>
                    <a:bodyPr/>
                    <a:lstStyle/>
                    <a:p>
                      <a:pPr algn="ctr"/>
                      <a:endParaRPr lang="tr-TR" dirty="0">
                        <a:solidFill>
                          <a:srgbClr val="FF0000"/>
                        </a:solidFill>
                      </a:endParaRPr>
                    </a:p>
                  </a:txBody>
                  <a:tcPr/>
                </a:tc>
                <a:tc>
                  <a:txBody>
                    <a:bodyPr/>
                    <a:lstStyle/>
                    <a:p>
                      <a:pPr algn="ctr"/>
                      <a:r>
                        <a:rPr lang="tr-TR" dirty="0" smtClean="0">
                          <a:solidFill>
                            <a:srgbClr val="FF0000"/>
                          </a:solidFill>
                        </a:rPr>
                        <a:t>X</a:t>
                      </a:r>
                      <a:endParaRPr lang="tr-TR" dirty="0">
                        <a:solidFill>
                          <a:srgbClr val="FF0000"/>
                        </a:solidFill>
                      </a:endParaRPr>
                    </a:p>
                  </a:txBody>
                  <a:tcPr/>
                </a:tc>
                <a:tc>
                  <a:txBody>
                    <a:bodyPr/>
                    <a:lstStyle/>
                    <a:p>
                      <a:pPr algn="ctr"/>
                      <a:endParaRPr lang="tr-TR"/>
                    </a:p>
                  </a:txBody>
                  <a:tcPr/>
                </a:tc>
                <a:tc>
                  <a:txBody>
                    <a:bodyPr/>
                    <a:lstStyle/>
                    <a:p>
                      <a:pPr algn="ctr"/>
                      <a:endParaRPr lang="tr-TR"/>
                    </a:p>
                  </a:txBody>
                  <a:tcPr/>
                </a:tc>
              </a:tr>
              <a:tr h="549909">
                <a:tc>
                  <a:txBody>
                    <a:bodyPr/>
                    <a:lstStyle/>
                    <a:p>
                      <a:r>
                        <a:rPr lang="tr-TR" dirty="0" smtClean="0"/>
                        <a:t>SÖZ</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tc>
                  <a:txBody>
                    <a:bodyPr/>
                    <a:lstStyle/>
                    <a:p>
                      <a:pPr algn="ctr"/>
                      <a:endParaRPr lang="tr-TR" dirty="0"/>
                    </a:p>
                  </a:txBody>
                  <a:tcPr/>
                </a:tc>
                <a:tc>
                  <a:txBody>
                    <a:bodyPr/>
                    <a:lstStyle/>
                    <a:p>
                      <a:pPr algn="ctr"/>
                      <a:endParaRPr lang="tr-TR"/>
                    </a:p>
                  </a:txBody>
                  <a:tcPr/>
                </a:tc>
              </a:tr>
              <a:tr h="549909">
                <a:tc>
                  <a:txBody>
                    <a:bodyPr/>
                    <a:lstStyle/>
                    <a:p>
                      <a:r>
                        <a:rPr lang="tr-TR" dirty="0" smtClean="0"/>
                        <a:t>DİL</a:t>
                      </a:r>
                      <a:endParaRPr lang="tr-TR" dirty="0"/>
                    </a:p>
                  </a:txBody>
                  <a:tcPr/>
                </a:tc>
                <a:tc>
                  <a:txBody>
                    <a:bodyPr/>
                    <a:lstStyle/>
                    <a:p>
                      <a:pPr algn="ctr"/>
                      <a:r>
                        <a:rPr lang="tr-TR" dirty="0" smtClean="0">
                          <a:solidFill>
                            <a:schemeClr val="accent6">
                              <a:lumMod val="75000"/>
                            </a:schemeClr>
                          </a:solidFill>
                        </a:rPr>
                        <a:t>X</a:t>
                      </a:r>
                      <a:endParaRPr lang="tr-TR" dirty="0">
                        <a:solidFill>
                          <a:schemeClr val="accent6">
                            <a:lumMod val="75000"/>
                          </a:schemeClr>
                        </a:solidFill>
                      </a:endParaRPr>
                    </a:p>
                  </a:txBody>
                  <a:tcPr/>
                </a:tc>
                <a:tc>
                  <a:txBody>
                    <a:bodyPr/>
                    <a:lstStyle/>
                    <a:p>
                      <a:pPr algn="ctr"/>
                      <a:r>
                        <a:rPr lang="tr-TR" dirty="0" smtClean="0">
                          <a:solidFill>
                            <a:schemeClr val="accent6">
                              <a:lumMod val="75000"/>
                            </a:schemeClr>
                          </a:solidFill>
                        </a:rPr>
                        <a:t>X</a:t>
                      </a:r>
                      <a:endParaRPr lang="tr-TR" dirty="0">
                        <a:solidFill>
                          <a:schemeClr val="accent6">
                            <a:lumMod val="75000"/>
                          </a:schemeClr>
                        </a:solidFill>
                      </a:endParaRPr>
                    </a:p>
                  </a:txBody>
                  <a:tcPr/>
                </a:tc>
                <a:tc>
                  <a:txBody>
                    <a:bodyPr/>
                    <a:lstStyle/>
                    <a:p>
                      <a:pPr algn="ctr"/>
                      <a:r>
                        <a:rPr lang="tr-TR" dirty="0" smtClean="0">
                          <a:solidFill>
                            <a:schemeClr val="accent6">
                              <a:lumMod val="75000"/>
                            </a:schemeClr>
                          </a:solidFill>
                        </a:rPr>
                        <a:t>X</a:t>
                      </a:r>
                      <a:endParaRPr lang="tr-TR" dirty="0">
                        <a:solidFill>
                          <a:schemeClr val="accent6">
                            <a:lumMod val="75000"/>
                          </a:schemeClr>
                        </a:solidFill>
                      </a:endParaRPr>
                    </a:p>
                  </a:txBody>
                  <a:tcPr/>
                </a:tc>
                <a:tc>
                  <a:txBody>
                    <a:bodyPr/>
                    <a:lstStyle/>
                    <a:p>
                      <a:pPr algn="ctr"/>
                      <a:r>
                        <a:rPr lang="tr-TR" dirty="0" smtClean="0">
                          <a:solidFill>
                            <a:schemeClr val="accent6">
                              <a:lumMod val="75000"/>
                            </a:schemeClr>
                          </a:solidFill>
                        </a:rPr>
                        <a:t>X</a:t>
                      </a:r>
                      <a:endParaRPr lang="tr-TR" dirty="0">
                        <a:solidFill>
                          <a:schemeClr val="accent6">
                            <a:lumMod val="75000"/>
                          </a:schemeClr>
                        </a:solidFill>
                      </a:endParaRPr>
                    </a:p>
                  </a:txBody>
                  <a:tcPr/>
                </a:tc>
                <a:tc>
                  <a:txBody>
                    <a:bodyPr/>
                    <a:lstStyle/>
                    <a:p>
                      <a:pPr algn="ctr"/>
                      <a:endParaRPr lang="tr-TR" dirty="0">
                        <a:solidFill>
                          <a:schemeClr val="accent6">
                            <a:lumMod val="75000"/>
                          </a:schemeClr>
                        </a:solidFill>
                      </a:endParaRPr>
                    </a:p>
                  </a:txBody>
                  <a:tcPr/>
                </a:tc>
                <a:tc>
                  <a:txBody>
                    <a:bodyPr/>
                    <a:lstStyle/>
                    <a:p>
                      <a:pPr algn="ctr"/>
                      <a:endParaRPr lang="tr-TR" dirty="0">
                        <a:solidFill>
                          <a:schemeClr val="accent6">
                            <a:lumMod val="75000"/>
                          </a:schemeClr>
                        </a:solidFill>
                      </a:endParaRPr>
                    </a:p>
                  </a:txBody>
                  <a:tcPr/>
                </a:tc>
                <a:tc>
                  <a:txBody>
                    <a:bodyPr/>
                    <a:lstStyle/>
                    <a:p>
                      <a:pPr algn="ctr"/>
                      <a:endParaRPr lang="tr-TR" dirty="0">
                        <a:solidFill>
                          <a:schemeClr val="accent6">
                            <a:lumMod val="75000"/>
                          </a:schemeClr>
                        </a:solidFill>
                      </a:endParaRPr>
                    </a:p>
                  </a:txBody>
                  <a:tcPr/>
                </a:tc>
                <a:tc>
                  <a:txBody>
                    <a:bodyPr/>
                    <a:lstStyle/>
                    <a:p>
                      <a:pPr algn="ctr"/>
                      <a:endParaRPr lang="tr-TR" dirty="0">
                        <a:solidFill>
                          <a:schemeClr val="accent6">
                            <a:lumMod val="75000"/>
                          </a:schemeClr>
                        </a:solidFill>
                      </a:endParaRPr>
                    </a:p>
                  </a:txBody>
                  <a:tcPr/>
                </a:tc>
                <a:tc>
                  <a:txBody>
                    <a:bodyPr/>
                    <a:lstStyle/>
                    <a:p>
                      <a:pPr algn="ctr"/>
                      <a:r>
                        <a:rPr lang="tr-TR" dirty="0" smtClean="0">
                          <a:solidFill>
                            <a:schemeClr val="accent6">
                              <a:lumMod val="75000"/>
                            </a:schemeClr>
                          </a:solidFill>
                        </a:rPr>
                        <a:t>X</a:t>
                      </a:r>
                      <a:endParaRPr lang="tr-TR" dirty="0">
                        <a:solidFill>
                          <a:schemeClr val="accent6">
                            <a:lumMod val="75000"/>
                          </a:schemeClr>
                        </a:solidFill>
                      </a:endParaRPr>
                    </a:p>
                  </a:txBody>
                  <a:tcPr/>
                </a:tc>
              </a:tr>
            </a:tbl>
          </a:graphicData>
        </a:graphic>
      </p:graphicFrame>
      <p:cxnSp>
        <p:nvCxnSpPr>
          <p:cNvPr id="6" name="5 Düz Bağlayıcı"/>
          <p:cNvCxnSpPr/>
          <p:nvPr/>
        </p:nvCxnSpPr>
        <p:spPr bwMode="auto">
          <a:xfrm>
            <a:off x="4427984" y="1988840"/>
            <a:ext cx="0" cy="352839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xmlns="" val="761486425"/>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Bölümler</a:t>
            </a:r>
            <a:endParaRPr lang="tr-TR" dirty="0"/>
          </a:p>
        </p:txBody>
      </p:sp>
      <p:sp>
        <p:nvSpPr>
          <p:cNvPr id="3" name="2 İçerik Yer Tutucusu"/>
          <p:cNvSpPr>
            <a:spLocks noGrp="1"/>
          </p:cNvSpPr>
          <p:nvPr>
            <p:ph idx="1"/>
          </p:nvPr>
        </p:nvSpPr>
        <p:spPr>
          <a:xfrm>
            <a:off x="1182688" y="1772816"/>
            <a:ext cx="7772400" cy="4968552"/>
          </a:xfrm>
        </p:spPr>
        <p:txBody>
          <a:bodyPr/>
          <a:lstStyle/>
          <a:p>
            <a:pPr>
              <a:buNone/>
            </a:pPr>
            <a:r>
              <a:rPr lang="tr-TR" sz="2800" dirty="0" smtClean="0">
                <a:solidFill>
                  <a:srgbClr val="FF0000"/>
                </a:solidFill>
              </a:rPr>
              <a:t>	TS Puan Türünde (Sözel)</a:t>
            </a:r>
          </a:p>
          <a:p>
            <a:r>
              <a:rPr lang="tr-TR" sz="2000" dirty="0"/>
              <a:t>İlahiyat </a:t>
            </a:r>
          </a:p>
          <a:p>
            <a:r>
              <a:rPr lang="tr-TR" sz="2000" dirty="0" smtClean="0"/>
              <a:t>Özel Eğitim Öğretmenliği</a:t>
            </a:r>
          </a:p>
          <a:p>
            <a:r>
              <a:rPr lang="tr-TR" sz="2000" dirty="0" smtClean="0"/>
              <a:t>Türkçe Öğretmenliği</a:t>
            </a:r>
          </a:p>
          <a:p>
            <a:r>
              <a:rPr lang="tr-TR" sz="2000" dirty="0" smtClean="0"/>
              <a:t>Edebiyat Öğretmenliği</a:t>
            </a:r>
          </a:p>
          <a:p>
            <a:r>
              <a:rPr lang="tr-TR" sz="2000" dirty="0" smtClean="0"/>
              <a:t>Tarih</a:t>
            </a:r>
          </a:p>
          <a:p>
            <a:r>
              <a:rPr lang="tr-TR" sz="2000" dirty="0" smtClean="0"/>
              <a:t>Coğrafya</a:t>
            </a:r>
          </a:p>
          <a:p>
            <a:r>
              <a:rPr lang="tr-TR" sz="2000" dirty="0" smtClean="0"/>
              <a:t>Halkla İlişkiler</a:t>
            </a:r>
          </a:p>
          <a:p>
            <a:r>
              <a:rPr lang="tr-TR" sz="2000" dirty="0" smtClean="0"/>
              <a:t>Radyo Televizyon</a:t>
            </a:r>
          </a:p>
          <a:p>
            <a:r>
              <a:rPr lang="tr-TR" sz="2000" dirty="0" smtClean="0"/>
              <a:t>İletişim</a:t>
            </a:r>
          </a:p>
          <a:p>
            <a:r>
              <a:rPr lang="tr-TR" sz="2000" dirty="0" smtClean="0"/>
              <a:t>Sosyal Bilgiler Öğretmenliği</a:t>
            </a:r>
          </a:p>
          <a:p>
            <a:r>
              <a:rPr lang="tr-TR" sz="2000" dirty="0" smtClean="0"/>
              <a:t>Gazetecilik</a:t>
            </a:r>
          </a:p>
          <a:p>
            <a:endParaRPr lang="tr-TR" sz="2400" dirty="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Bölümler</a:t>
            </a:r>
            <a:endParaRPr lang="tr-TR" dirty="0"/>
          </a:p>
        </p:txBody>
      </p:sp>
      <p:sp>
        <p:nvSpPr>
          <p:cNvPr id="3" name="2 İçerik Yer Tutucusu"/>
          <p:cNvSpPr>
            <a:spLocks noGrp="1"/>
          </p:cNvSpPr>
          <p:nvPr>
            <p:ph idx="1"/>
          </p:nvPr>
        </p:nvSpPr>
        <p:spPr>
          <a:xfrm>
            <a:off x="571472" y="2017712"/>
            <a:ext cx="8383616" cy="4483121"/>
          </a:xfrm>
        </p:spPr>
        <p:txBody>
          <a:bodyPr/>
          <a:lstStyle/>
          <a:p>
            <a:pPr>
              <a:buNone/>
            </a:pPr>
            <a:r>
              <a:rPr lang="tr-TR" sz="2800" dirty="0" smtClean="0">
                <a:solidFill>
                  <a:srgbClr val="FF0000"/>
                </a:solidFill>
              </a:rPr>
              <a:t>	TM Puan Türü </a:t>
            </a:r>
            <a:r>
              <a:rPr lang="tr-TR" sz="2800" smtClean="0">
                <a:solidFill>
                  <a:srgbClr val="FF0000"/>
                </a:solidFill>
              </a:rPr>
              <a:t>(</a:t>
            </a:r>
            <a:r>
              <a:rPr lang="tr-TR" sz="2800" smtClean="0">
                <a:solidFill>
                  <a:srgbClr val="FF0000"/>
                </a:solidFill>
              </a:rPr>
              <a:t>Eşit </a:t>
            </a:r>
            <a:r>
              <a:rPr lang="tr-TR" sz="2800" dirty="0" smtClean="0">
                <a:solidFill>
                  <a:srgbClr val="FF0000"/>
                </a:solidFill>
              </a:rPr>
              <a:t>Ağırlık)</a:t>
            </a:r>
          </a:p>
          <a:p>
            <a:r>
              <a:rPr lang="tr-TR" sz="2400" dirty="0" smtClean="0"/>
              <a:t>Hukuk</a:t>
            </a:r>
          </a:p>
          <a:p>
            <a:r>
              <a:rPr lang="tr-TR" sz="2400" dirty="0" smtClean="0"/>
              <a:t>Psikoloji – PDR - Sosyal Hizmetler</a:t>
            </a:r>
          </a:p>
          <a:p>
            <a:r>
              <a:rPr lang="tr-TR" sz="2400" dirty="0" smtClean="0"/>
              <a:t>İktisat – İşletme – Kamu Yönetimi – Maliye</a:t>
            </a:r>
          </a:p>
          <a:p>
            <a:r>
              <a:rPr lang="tr-TR" sz="2400" dirty="0" smtClean="0"/>
              <a:t>Turizm İşletmeciliği – Sivil Hava Ulaştırma </a:t>
            </a:r>
          </a:p>
          <a:p>
            <a:r>
              <a:rPr lang="tr-TR" sz="2400" dirty="0" smtClean="0"/>
              <a:t>Bankacılık – Sigortacılık - Ekonomi</a:t>
            </a:r>
          </a:p>
          <a:p>
            <a:r>
              <a:rPr lang="tr-TR" sz="2400" dirty="0" smtClean="0"/>
              <a:t>Uluslar arası İlişkiler</a:t>
            </a:r>
          </a:p>
          <a:p>
            <a:r>
              <a:rPr lang="tr-TR" sz="2400" dirty="0" smtClean="0"/>
              <a:t>Felsefe </a:t>
            </a:r>
          </a:p>
          <a:p>
            <a:r>
              <a:rPr lang="tr-TR" sz="2400" dirty="0" smtClean="0"/>
              <a:t>Sağlık Kurumları İşletmeciliği </a:t>
            </a:r>
          </a:p>
          <a:p>
            <a:r>
              <a:rPr lang="tr-TR" sz="2400" dirty="0" smtClean="0"/>
              <a:t>Sınıf Öğretmenliği</a:t>
            </a:r>
          </a:p>
          <a:p>
            <a:endParaRPr lang="tr-TR" sz="2400" dirty="0"/>
          </a:p>
        </p:txBody>
      </p:sp>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Bölümler</a:t>
            </a:r>
            <a:endParaRPr lang="tr-TR" dirty="0"/>
          </a:p>
        </p:txBody>
      </p:sp>
      <p:sp>
        <p:nvSpPr>
          <p:cNvPr id="3" name="2 İçerik Yer Tutucusu"/>
          <p:cNvSpPr>
            <a:spLocks noGrp="1"/>
          </p:cNvSpPr>
          <p:nvPr>
            <p:ph idx="1"/>
          </p:nvPr>
        </p:nvSpPr>
        <p:spPr>
          <a:xfrm>
            <a:off x="755576" y="1844824"/>
            <a:ext cx="8169302" cy="4896544"/>
          </a:xfrm>
        </p:spPr>
        <p:txBody>
          <a:bodyPr/>
          <a:lstStyle/>
          <a:p>
            <a:pPr>
              <a:buNone/>
            </a:pPr>
            <a:r>
              <a:rPr lang="tr-TR" sz="2800" dirty="0" smtClean="0">
                <a:solidFill>
                  <a:srgbClr val="FF0000"/>
                </a:solidFill>
              </a:rPr>
              <a:t>	MF Puan Türü (sayısal)</a:t>
            </a:r>
          </a:p>
          <a:p>
            <a:r>
              <a:rPr lang="tr-TR" sz="2400" dirty="0" smtClean="0"/>
              <a:t>Tıp – Diş Hekimliği –Eczacılık – Veteriner</a:t>
            </a:r>
          </a:p>
          <a:p>
            <a:r>
              <a:rPr lang="tr-TR" sz="2400" dirty="0" smtClean="0"/>
              <a:t>Hemşirelik</a:t>
            </a:r>
          </a:p>
          <a:p>
            <a:r>
              <a:rPr lang="tr-TR" sz="2400" dirty="0" smtClean="0"/>
              <a:t>Fizyoterapi –Beslenme ve Diyetetik</a:t>
            </a:r>
          </a:p>
          <a:p>
            <a:r>
              <a:rPr lang="tr-TR" sz="2400" dirty="0" smtClean="0"/>
              <a:t>Mühendislikler – Mimarlık</a:t>
            </a:r>
          </a:p>
          <a:p>
            <a:r>
              <a:rPr lang="tr-TR" sz="2400" dirty="0" smtClean="0"/>
              <a:t>Ziraat Fakültesi Alanları</a:t>
            </a:r>
          </a:p>
          <a:p>
            <a:r>
              <a:rPr lang="tr-TR" sz="2400" dirty="0" smtClean="0"/>
              <a:t>Fen Bilgisi – Matematik –Fizik- Biyoloji Öğretmenlikleri</a:t>
            </a:r>
          </a:p>
          <a:p>
            <a:r>
              <a:rPr lang="tr-TR" sz="2400" dirty="0" smtClean="0"/>
              <a:t>Genetik</a:t>
            </a:r>
          </a:p>
          <a:p>
            <a:r>
              <a:rPr lang="tr-TR" sz="2400" dirty="0" smtClean="0"/>
              <a:t>Matematik-Bilgisayar</a:t>
            </a:r>
          </a:p>
          <a:p>
            <a:r>
              <a:rPr lang="tr-TR" sz="2400" dirty="0" smtClean="0"/>
              <a:t>Pilotaj</a:t>
            </a:r>
          </a:p>
          <a:p>
            <a:r>
              <a:rPr lang="tr-TR" sz="2400" dirty="0" smtClean="0"/>
              <a:t>Bilgisayar Öğretmenliği</a:t>
            </a:r>
            <a:endParaRPr lang="tr-TR" sz="2400" dirty="0"/>
          </a:p>
        </p:txBody>
      </p:sp>
    </p:spTree>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17538"/>
            <a:ext cx="7900367" cy="867246"/>
          </a:xfrm>
        </p:spPr>
        <p:txBody>
          <a:bodyPr/>
          <a:lstStyle/>
          <a:p>
            <a:r>
              <a:rPr lang="tr-TR" dirty="0" smtClean="0"/>
              <a:t>11. SINIF ORTAK DERSLER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xmlns="" val="2271237914"/>
              </p:ext>
            </p:extLst>
          </p:nvPr>
        </p:nvGraphicFramePr>
        <p:xfrm>
          <a:off x="1547664" y="2017713"/>
          <a:ext cx="6192688" cy="4079240"/>
        </p:xfrm>
        <a:graphic>
          <a:graphicData uri="http://schemas.openxmlformats.org/drawingml/2006/table">
            <a:tbl>
              <a:tblPr firstRow="1" bandRow="1">
                <a:tableStyleId>{5C22544A-7EE6-4342-B048-85BDC9FD1C3A}</a:tableStyleId>
              </a:tblPr>
              <a:tblGrid>
                <a:gridCol w="4593743"/>
                <a:gridCol w="1598945"/>
              </a:tblGrid>
              <a:tr h="370840">
                <a:tc>
                  <a:txBody>
                    <a:bodyPr/>
                    <a:lstStyle/>
                    <a:p>
                      <a:r>
                        <a:rPr lang="tr-TR" dirty="0" smtClean="0"/>
                        <a:t>DERS</a:t>
                      </a:r>
                      <a:endParaRPr lang="tr-TR" dirty="0"/>
                    </a:p>
                  </a:txBody>
                  <a:tcPr/>
                </a:tc>
                <a:tc>
                  <a:txBody>
                    <a:bodyPr/>
                    <a:lstStyle/>
                    <a:p>
                      <a:pPr algn="ctr"/>
                      <a:r>
                        <a:rPr lang="tr-TR" dirty="0" smtClean="0"/>
                        <a:t>SAAT</a:t>
                      </a:r>
                      <a:endParaRPr lang="tr-TR" dirty="0"/>
                    </a:p>
                  </a:txBody>
                  <a:tcPr/>
                </a:tc>
              </a:tr>
              <a:tr h="370840">
                <a:tc>
                  <a:txBody>
                    <a:bodyPr/>
                    <a:lstStyle/>
                    <a:p>
                      <a:r>
                        <a:rPr lang="tr-TR" dirty="0" smtClean="0"/>
                        <a:t>TÜRK DİLİ VE EDEBİYATI</a:t>
                      </a:r>
                      <a:endParaRPr lang="tr-TR" dirty="0"/>
                    </a:p>
                  </a:txBody>
                  <a:tcPr/>
                </a:tc>
                <a:tc>
                  <a:txBody>
                    <a:bodyPr/>
                    <a:lstStyle/>
                    <a:p>
                      <a:pPr algn="ctr"/>
                      <a:r>
                        <a:rPr lang="tr-TR" dirty="0" smtClean="0"/>
                        <a:t>5</a:t>
                      </a:r>
                      <a:endParaRPr lang="tr-TR" dirty="0"/>
                    </a:p>
                  </a:txBody>
                  <a:tcPr/>
                </a:tc>
              </a:tr>
              <a:tr h="370840">
                <a:tc>
                  <a:txBody>
                    <a:bodyPr/>
                    <a:lstStyle/>
                    <a:p>
                      <a:r>
                        <a:rPr lang="tr-TR" dirty="0" smtClean="0"/>
                        <a:t>TARİH</a:t>
                      </a:r>
                      <a:endParaRPr lang="tr-TR" dirty="0"/>
                    </a:p>
                  </a:txBody>
                  <a:tcPr/>
                </a:tc>
                <a:tc>
                  <a:txBody>
                    <a:bodyPr/>
                    <a:lstStyle/>
                    <a:p>
                      <a:pPr algn="ctr"/>
                      <a:r>
                        <a:rPr lang="tr-TR" dirty="0" smtClean="0"/>
                        <a:t>2</a:t>
                      </a:r>
                      <a:endParaRPr lang="tr-TR" dirty="0"/>
                    </a:p>
                  </a:txBody>
                  <a:tcPr/>
                </a:tc>
              </a:tr>
              <a:tr h="370840">
                <a:tc>
                  <a:txBody>
                    <a:bodyPr/>
                    <a:lstStyle/>
                    <a:p>
                      <a:r>
                        <a:rPr lang="tr-TR" dirty="0" smtClean="0"/>
                        <a:t>BEDEN EĞİTİMİ</a:t>
                      </a:r>
                      <a:endParaRPr lang="tr-TR" dirty="0"/>
                    </a:p>
                  </a:txBody>
                  <a:tcPr/>
                </a:tc>
                <a:tc>
                  <a:txBody>
                    <a:bodyPr/>
                    <a:lstStyle/>
                    <a:p>
                      <a:pPr algn="ctr"/>
                      <a:r>
                        <a:rPr lang="tr-TR" dirty="0" smtClean="0"/>
                        <a:t>1</a:t>
                      </a:r>
                      <a:endParaRPr lang="tr-TR" dirty="0"/>
                    </a:p>
                  </a:txBody>
                  <a:tcPr/>
                </a:tc>
              </a:tr>
              <a:tr h="370840">
                <a:tc>
                  <a:txBody>
                    <a:bodyPr/>
                    <a:lstStyle/>
                    <a:p>
                      <a:r>
                        <a:rPr lang="tr-TR" dirty="0" smtClean="0"/>
                        <a:t>YABANCI DİL</a:t>
                      </a:r>
                      <a:endParaRPr lang="tr-TR" dirty="0"/>
                    </a:p>
                  </a:txBody>
                  <a:tcPr/>
                </a:tc>
                <a:tc>
                  <a:txBody>
                    <a:bodyPr/>
                    <a:lstStyle/>
                    <a:p>
                      <a:pPr algn="ctr"/>
                      <a:r>
                        <a:rPr lang="tr-TR" dirty="0" smtClean="0"/>
                        <a:t>2</a:t>
                      </a:r>
                      <a:endParaRPr lang="tr-TR" dirty="0"/>
                    </a:p>
                  </a:txBody>
                  <a:tcPr/>
                </a:tc>
              </a:tr>
              <a:tr h="370840">
                <a:tc>
                  <a:txBody>
                    <a:bodyPr/>
                    <a:lstStyle/>
                    <a:p>
                      <a:r>
                        <a:rPr lang="tr-TR" dirty="0" smtClean="0"/>
                        <a:t>FELSEFE</a:t>
                      </a:r>
                      <a:endParaRPr lang="tr-TR" dirty="0"/>
                    </a:p>
                  </a:txBody>
                  <a:tcPr/>
                </a:tc>
                <a:tc>
                  <a:txBody>
                    <a:bodyPr/>
                    <a:lstStyle/>
                    <a:p>
                      <a:pPr algn="ctr"/>
                      <a:r>
                        <a:rPr lang="tr-TR" dirty="0" smtClean="0"/>
                        <a:t>2</a:t>
                      </a:r>
                      <a:endParaRPr lang="tr-TR" dirty="0"/>
                    </a:p>
                  </a:txBody>
                  <a:tcPr/>
                </a:tc>
              </a:tr>
              <a:tr h="370840">
                <a:tc>
                  <a:txBody>
                    <a:bodyPr/>
                    <a:lstStyle/>
                    <a:p>
                      <a:r>
                        <a:rPr lang="tr-TR" dirty="0" smtClean="0"/>
                        <a:t>KUR’AN-I KERİM</a:t>
                      </a:r>
                      <a:endParaRPr lang="tr-TR" dirty="0"/>
                    </a:p>
                  </a:txBody>
                  <a:tcPr/>
                </a:tc>
                <a:tc>
                  <a:txBody>
                    <a:bodyPr/>
                    <a:lstStyle/>
                    <a:p>
                      <a:pPr algn="ctr"/>
                      <a:r>
                        <a:rPr lang="tr-TR" dirty="0" smtClean="0"/>
                        <a:t>3</a:t>
                      </a:r>
                      <a:endParaRPr lang="tr-TR" dirty="0"/>
                    </a:p>
                  </a:txBody>
                  <a:tcPr/>
                </a:tc>
              </a:tr>
              <a:tr h="370840">
                <a:tc>
                  <a:txBody>
                    <a:bodyPr/>
                    <a:lstStyle/>
                    <a:p>
                      <a:r>
                        <a:rPr lang="tr-TR" dirty="0" smtClean="0"/>
                        <a:t>MESLEKİ ARAPÇA</a:t>
                      </a:r>
                      <a:endParaRPr lang="tr-TR" dirty="0"/>
                    </a:p>
                  </a:txBody>
                  <a:tcPr/>
                </a:tc>
                <a:tc>
                  <a:txBody>
                    <a:bodyPr/>
                    <a:lstStyle/>
                    <a:p>
                      <a:pPr algn="ctr"/>
                      <a:r>
                        <a:rPr lang="tr-TR" dirty="0" smtClean="0"/>
                        <a:t>2</a:t>
                      </a:r>
                      <a:endParaRPr lang="tr-TR" dirty="0"/>
                    </a:p>
                  </a:txBody>
                  <a:tcPr/>
                </a:tc>
              </a:tr>
              <a:tr h="370840">
                <a:tc>
                  <a:txBody>
                    <a:bodyPr/>
                    <a:lstStyle/>
                    <a:p>
                      <a:r>
                        <a:rPr lang="tr-TR" dirty="0" smtClean="0"/>
                        <a:t>TEFSİR</a:t>
                      </a:r>
                      <a:endParaRPr lang="tr-TR" dirty="0"/>
                    </a:p>
                  </a:txBody>
                  <a:tcPr/>
                </a:tc>
                <a:tc>
                  <a:txBody>
                    <a:bodyPr/>
                    <a:lstStyle/>
                    <a:p>
                      <a:pPr algn="ctr"/>
                      <a:r>
                        <a:rPr lang="tr-TR" dirty="0" smtClean="0"/>
                        <a:t>2</a:t>
                      </a:r>
                      <a:endParaRPr lang="tr-TR" dirty="0"/>
                    </a:p>
                  </a:txBody>
                  <a:tcPr/>
                </a:tc>
              </a:tr>
              <a:tr h="370840">
                <a:tc>
                  <a:txBody>
                    <a:bodyPr/>
                    <a:lstStyle/>
                    <a:p>
                      <a:r>
                        <a:rPr lang="tr-TR" dirty="0" smtClean="0"/>
                        <a:t>HİTABET VE MESLEKİ UYGULAMA</a:t>
                      </a:r>
                      <a:endParaRPr lang="tr-TR" dirty="0"/>
                    </a:p>
                  </a:txBody>
                  <a:tcPr/>
                </a:tc>
                <a:tc>
                  <a:txBody>
                    <a:bodyPr/>
                    <a:lstStyle/>
                    <a:p>
                      <a:pPr algn="ctr"/>
                      <a:r>
                        <a:rPr lang="tr-TR" dirty="0" smtClean="0"/>
                        <a:t>2</a:t>
                      </a:r>
                      <a:endParaRPr lang="tr-TR" dirty="0"/>
                    </a:p>
                  </a:txBody>
                  <a:tcPr/>
                </a:tc>
              </a:tr>
              <a:tr h="370840">
                <a:tc>
                  <a:txBody>
                    <a:bodyPr/>
                    <a:lstStyle/>
                    <a:p>
                      <a:r>
                        <a:rPr lang="tr-TR" dirty="0" smtClean="0"/>
                        <a:t>AKAİD</a:t>
                      </a:r>
                      <a:endParaRPr lang="tr-TR" dirty="0"/>
                    </a:p>
                  </a:txBody>
                  <a:tcPr/>
                </a:tc>
                <a:tc>
                  <a:txBody>
                    <a:bodyPr/>
                    <a:lstStyle/>
                    <a:p>
                      <a:pPr algn="ctr"/>
                      <a:r>
                        <a:rPr lang="tr-TR" dirty="0" smtClean="0"/>
                        <a:t>1</a:t>
                      </a:r>
                      <a:endParaRPr lang="tr-TR" dirty="0"/>
                    </a:p>
                  </a:txBody>
                  <a:tcPr/>
                </a:tc>
              </a:tr>
            </a:tbl>
          </a:graphicData>
        </a:graphic>
      </p:graphicFrame>
    </p:spTree>
    <p:extLst>
      <p:ext uri="{BB962C8B-B14F-4D97-AF65-F5344CB8AC3E}">
        <p14:creationId xmlns:p14="http://schemas.microsoft.com/office/powerpoint/2010/main" xmlns="" val="2317102670"/>
      </p:ext>
    </p:extLst>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571612"/>
            <a:ext cx="1714512" cy="4714884"/>
          </a:xfrm>
        </p:spPr>
        <p:txBody>
          <a:bodyPr vert="vert270"/>
          <a:lstStyle/>
          <a:p>
            <a:pPr algn="ctr"/>
            <a:r>
              <a:rPr lang="tr-TR" sz="4000" dirty="0" smtClean="0"/>
              <a:t>ORTAK DERSLER</a:t>
            </a:r>
            <a:br>
              <a:rPr lang="tr-TR" sz="4000" dirty="0" smtClean="0"/>
            </a:br>
            <a:endParaRPr lang="tr-TR" sz="4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12164"/>
            <a:ext cx="5472608" cy="68336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5673837" y="2803835"/>
            <a:ext cx="5797326" cy="1143000"/>
          </a:xfrm>
        </p:spPr>
        <p:txBody>
          <a:bodyPr/>
          <a:lstStyle/>
          <a:p>
            <a:r>
              <a:rPr lang="tr-TR" dirty="0" smtClean="0"/>
              <a:t>SEÇMELİ DERSLER -1</a:t>
            </a:r>
            <a:endParaRPr lang="tr-TR" dirty="0"/>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42807"/>
            <a:ext cx="6696744" cy="67151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b="1" dirty="0" smtClean="0">
                <a:latin typeface="Arial" charset="0"/>
                <a:cs typeface="Arial" charset="0"/>
              </a:rPr>
              <a:t> </a:t>
            </a:r>
            <a:r>
              <a:rPr lang="tr-TR" b="1" dirty="0" smtClean="0">
                <a:latin typeface="Arial" charset="0"/>
              </a:rPr>
              <a:t> </a:t>
            </a:r>
            <a:r>
              <a:rPr lang="tr-TR" b="1" dirty="0" smtClean="0">
                <a:latin typeface="Arial" charset="0"/>
                <a:cs typeface="Arial" charset="0"/>
              </a:rPr>
              <a:t>LİSE’ DE DERS SEÇİMİ </a:t>
            </a:r>
          </a:p>
        </p:txBody>
      </p:sp>
      <p:sp>
        <p:nvSpPr>
          <p:cNvPr id="4099" name="Rectangle 3"/>
          <p:cNvSpPr>
            <a:spLocks noGrp="1" noChangeArrowheads="1"/>
          </p:cNvSpPr>
          <p:nvPr>
            <p:ph type="body" idx="1"/>
          </p:nvPr>
        </p:nvSpPr>
        <p:spPr/>
        <p:txBody>
          <a:bodyPr/>
          <a:lstStyle/>
          <a:p>
            <a:pPr eaLnBrk="1" hangingPunct="1">
              <a:lnSpc>
                <a:spcPct val="90000"/>
              </a:lnSpc>
            </a:pPr>
            <a:r>
              <a:rPr lang="tr-TR" sz="2800" b="1" dirty="0" smtClean="0">
                <a:solidFill>
                  <a:srgbClr val="FF0000"/>
                </a:solidFill>
                <a:latin typeface="Arial" charset="0"/>
                <a:cs typeface="Arial" charset="0"/>
              </a:rPr>
              <a:t>10. sınıfın sonunda seçilecek dersler (alan), öğrencilerin üniversite sınavında yapacakları tercihlerde etkili olacaktır</a:t>
            </a:r>
            <a:r>
              <a:rPr lang="tr-TR" sz="2800" b="1" dirty="0" smtClean="0">
                <a:solidFill>
                  <a:schemeClr val="accent2"/>
                </a:solidFill>
                <a:latin typeface="Arial" charset="0"/>
                <a:cs typeface="Arial" charset="0"/>
              </a:rPr>
              <a:t>.</a:t>
            </a:r>
            <a:br>
              <a:rPr lang="tr-TR" sz="2800" b="1" dirty="0" smtClean="0">
                <a:solidFill>
                  <a:schemeClr val="accent2"/>
                </a:solidFill>
                <a:latin typeface="Arial" charset="0"/>
                <a:cs typeface="Arial" charset="0"/>
              </a:rPr>
            </a:br>
            <a:endParaRPr lang="tr-TR" sz="2800" b="1" dirty="0" smtClean="0">
              <a:solidFill>
                <a:schemeClr val="accent2"/>
              </a:solidFill>
              <a:latin typeface="Arial" charset="0"/>
            </a:endParaRPr>
          </a:p>
          <a:p>
            <a:pPr eaLnBrk="1" hangingPunct="1">
              <a:lnSpc>
                <a:spcPct val="90000"/>
              </a:lnSpc>
            </a:pPr>
            <a:r>
              <a:rPr lang="tr-TR" sz="2800" dirty="0" smtClean="0">
                <a:solidFill>
                  <a:schemeClr val="hlink"/>
                </a:solidFill>
                <a:latin typeface="Arial" charset="0"/>
                <a:cs typeface="Arial" charset="0"/>
              </a:rPr>
              <a:t>Lisede elde ettikleri başarı puanları Ağırlıklı Ortaöğretim Başarı Puanı olarak TYT-AYT puanlarına eklenecek ve sınav başarılarına etki edecektir.</a:t>
            </a:r>
            <a:br>
              <a:rPr lang="tr-TR" sz="2800" dirty="0" smtClean="0">
                <a:solidFill>
                  <a:schemeClr val="hlink"/>
                </a:solidFill>
                <a:latin typeface="Arial" charset="0"/>
                <a:cs typeface="Arial" charset="0"/>
              </a:rPr>
            </a:br>
            <a:r>
              <a:rPr lang="tr-TR" sz="2800" dirty="0" smtClean="0">
                <a:latin typeface="Arial" charset="0"/>
                <a:cs typeface="Arial" charset="0"/>
              </a:rPr>
              <a:t/>
            </a:r>
            <a:br>
              <a:rPr lang="tr-TR" sz="2800" dirty="0" smtClean="0">
                <a:latin typeface="Arial" charset="0"/>
                <a:cs typeface="Arial" charset="0"/>
              </a:rPr>
            </a:br>
            <a:endParaRPr lang="tr-TR" sz="2800" dirty="0" smtClean="0">
              <a:latin typeface="Arial" charset="0"/>
              <a:cs typeface="Arial" charset="0"/>
            </a:endParaRPr>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3" y="214290"/>
            <a:ext cx="5875586" cy="596884"/>
          </a:xfrm>
        </p:spPr>
        <p:txBody>
          <a:bodyPr/>
          <a:lstStyle/>
          <a:p>
            <a:r>
              <a:rPr lang="tr-TR" dirty="0" smtClean="0"/>
              <a:t>SEÇMELİ DERSLER -2</a:t>
            </a:r>
            <a:endParaRPr lang="tr-TR" dirty="0"/>
          </a:p>
        </p:txBody>
      </p:sp>
      <p:sp>
        <p:nvSpPr>
          <p:cNvPr id="3" name="İçerik Yer Tutucusu 2"/>
          <p:cNvSpPr>
            <a:spLocks noGrp="1"/>
          </p:cNvSpPr>
          <p:nvPr>
            <p:ph idx="1"/>
          </p:nvPr>
        </p:nvSpPr>
        <p:spPr/>
        <p:txBody>
          <a:bodyPr/>
          <a:lstStyle/>
          <a:p>
            <a:endParaRPr lang="tr-TR"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0223" y="2060848"/>
            <a:ext cx="7772628"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5388154" y="3116301"/>
            <a:ext cx="6452271" cy="739760"/>
          </a:xfrm>
        </p:spPr>
        <p:txBody>
          <a:bodyPr/>
          <a:lstStyle/>
          <a:p>
            <a:r>
              <a:rPr lang="tr-TR" dirty="0" smtClean="0"/>
              <a:t>SEÇMELİ DERSLER -3</a:t>
            </a:r>
            <a:endParaRPr lang="tr-TR" dirty="0"/>
          </a:p>
        </p:txBody>
      </p:sp>
      <p:sp>
        <p:nvSpPr>
          <p:cNvPr id="3" name="İçerik Yer Tutucusu 2"/>
          <p:cNvSpPr>
            <a:spLocks noGrp="1"/>
          </p:cNvSpPr>
          <p:nvPr>
            <p:ph idx="1"/>
          </p:nvPr>
        </p:nvSpPr>
        <p:spPr/>
        <p:txBody>
          <a:bodyPr/>
          <a:lstStyle/>
          <a:p>
            <a:endParaRPr lang="tr-TR"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863001"/>
            <a:ext cx="7931594" cy="58326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sp>
        <p:nvSpPr>
          <p:cNvPr id="4" name="1 Başlık"/>
          <p:cNvSpPr txBox="1">
            <a:spLocks/>
          </p:cNvSpPr>
          <p:nvPr/>
        </p:nvSpPr>
        <p:spPr bwMode="auto">
          <a:xfrm>
            <a:off x="928663" y="214290"/>
            <a:ext cx="5875586" cy="59688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r>
              <a:rPr lang="tr-TR" dirty="0" smtClean="0"/>
              <a:t>SEÇMELİ DERSLER -4</a:t>
            </a:r>
            <a:endParaRPr lang="tr-T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2239" y="1340768"/>
            <a:ext cx="8465696"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85417294"/>
      </p:ext>
    </p:extLst>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714356"/>
            <a:ext cx="7793037" cy="525446"/>
          </a:xfrm>
        </p:spPr>
        <p:txBody>
          <a:bodyPr/>
          <a:lstStyle/>
          <a:p>
            <a:r>
              <a:rPr lang="tr-TR" sz="3600" dirty="0" smtClean="0"/>
              <a:t>Seçmeli Dersler</a:t>
            </a:r>
            <a:endParaRPr lang="tr-TR" sz="3600" dirty="0"/>
          </a:p>
        </p:txBody>
      </p:sp>
      <p:sp>
        <p:nvSpPr>
          <p:cNvPr id="3" name="2 İçerik Yer Tutucusu"/>
          <p:cNvSpPr>
            <a:spLocks noGrp="1"/>
          </p:cNvSpPr>
          <p:nvPr>
            <p:ph idx="1"/>
          </p:nvPr>
        </p:nvSpPr>
        <p:spPr/>
        <p:txBody>
          <a:bodyPr/>
          <a:lstStyle/>
          <a:p>
            <a:pPr>
              <a:buNone/>
            </a:pPr>
            <a:r>
              <a:rPr lang="tr-TR" dirty="0" smtClean="0">
                <a:solidFill>
                  <a:srgbClr val="FF0000"/>
                </a:solidFill>
              </a:rPr>
              <a:t> FEN BİLİMLERİ ALANI (SAYISAL)</a:t>
            </a:r>
          </a:p>
          <a:p>
            <a:r>
              <a:rPr lang="tr-TR" dirty="0" smtClean="0"/>
              <a:t>İleri Matematik (6 saat)</a:t>
            </a:r>
          </a:p>
          <a:p>
            <a:r>
              <a:rPr lang="tr-TR" dirty="0" smtClean="0"/>
              <a:t>İleri Fizik (4)</a:t>
            </a:r>
          </a:p>
          <a:p>
            <a:r>
              <a:rPr lang="tr-TR" dirty="0" smtClean="0"/>
              <a:t>İleri Kimya (4)</a:t>
            </a:r>
          </a:p>
          <a:p>
            <a:r>
              <a:rPr lang="tr-TR" dirty="0" smtClean="0"/>
              <a:t>İleri Biyoloji (4)</a:t>
            </a:r>
            <a:endParaRPr lang="tr-TR" dirty="0"/>
          </a:p>
        </p:txBody>
      </p:sp>
    </p:spTree>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617538"/>
            <a:ext cx="7793037" cy="882636"/>
          </a:xfrm>
        </p:spPr>
        <p:txBody>
          <a:bodyPr/>
          <a:lstStyle/>
          <a:p>
            <a:r>
              <a:rPr lang="tr-TR" dirty="0" smtClean="0"/>
              <a:t>Seçmeli Dersler</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TÜRKÇE-MATEMATİK (Eşit Ağırlık)</a:t>
            </a:r>
          </a:p>
          <a:p>
            <a:r>
              <a:rPr lang="tr-TR" dirty="0" smtClean="0"/>
              <a:t>İleri Matematik (6)</a:t>
            </a:r>
          </a:p>
          <a:p>
            <a:r>
              <a:rPr lang="tr-TR" dirty="0" smtClean="0"/>
              <a:t>Türk Dili ve Edebiyatı (4)</a:t>
            </a:r>
          </a:p>
          <a:p>
            <a:r>
              <a:rPr lang="tr-TR" dirty="0" smtClean="0"/>
              <a:t>Coğrafya (4)</a:t>
            </a:r>
          </a:p>
          <a:p>
            <a:r>
              <a:rPr lang="tr-TR" dirty="0" smtClean="0"/>
              <a:t>Tarih (3)</a:t>
            </a:r>
          </a:p>
          <a:p>
            <a:endParaRPr lang="tr-TR" dirty="0"/>
          </a:p>
        </p:txBody>
      </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Seçmeli Dersler </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SOSYAL BİLİMLER (Sözel)</a:t>
            </a:r>
          </a:p>
          <a:p>
            <a:r>
              <a:rPr lang="tr-TR" dirty="0" smtClean="0"/>
              <a:t>Temel Matematik (2)</a:t>
            </a:r>
          </a:p>
          <a:p>
            <a:r>
              <a:rPr lang="tr-TR" dirty="0" smtClean="0"/>
              <a:t>Türk Edebiyatı (4)</a:t>
            </a:r>
          </a:p>
          <a:p>
            <a:r>
              <a:rPr lang="tr-TR" dirty="0" smtClean="0"/>
              <a:t>Coğrafya (4)</a:t>
            </a:r>
          </a:p>
          <a:p>
            <a:r>
              <a:rPr lang="tr-TR" dirty="0" smtClean="0"/>
              <a:t>Tarih (4)</a:t>
            </a:r>
          </a:p>
          <a:p>
            <a:r>
              <a:rPr lang="tr-TR" dirty="0" smtClean="0"/>
              <a:t>Psikoloji (2)</a:t>
            </a:r>
            <a:endParaRPr lang="tr-TR" dirty="0"/>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Seçmeli Dersler</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YABANCI DİL (Dil Bölümü)</a:t>
            </a:r>
          </a:p>
          <a:p>
            <a:r>
              <a:rPr lang="tr-TR" dirty="0" smtClean="0"/>
              <a:t>Yabancı Dil (10)</a:t>
            </a:r>
          </a:p>
          <a:p>
            <a:r>
              <a:rPr lang="tr-TR" dirty="0" smtClean="0"/>
              <a:t>Yabancı Dil Edebiyatı (2)</a:t>
            </a:r>
          </a:p>
          <a:p>
            <a:r>
              <a:rPr lang="tr-TR" dirty="0" smtClean="0"/>
              <a:t>Türk Dili ve Edebiyatı (4)</a:t>
            </a:r>
          </a:p>
          <a:p>
            <a:r>
              <a:rPr lang="tr-TR" dirty="0" smtClean="0"/>
              <a:t>Coğrafya (2)</a:t>
            </a:r>
          </a:p>
          <a:p>
            <a:r>
              <a:rPr lang="tr-TR" dirty="0" smtClean="0"/>
              <a:t>Temel Matematik (2)</a:t>
            </a:r>
          </a:p>
          <a:p>
            <a:pPr>
              <a:buNone/>
            </a:pPr>
            <a:endParaRPr lang="tr-TR" dirty="0"/>
          </a:p>
        </p:txBody>
      </p:sp>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SINIF GEÇME</a:t>
            </a:r>
            <a:endParaRPr lang="tr-TR" dirty="0"/>
          </a:p>
        </p:txBody>
      </p:sp>
      <p:sp>
        <p:nvSpPr>
          <p:cNvPr id="3" name="2 İçerik Yer Tutucusu"/>
          <p:cNvSpPr>
            <a:spLocks noGrp="1"/>
          </p:cNvSpPr>
          <p:nvPr>
            <p:ph idx="1"/>
          </p:nvPr>
        </p:nvSpPr>
        <p:spPr/>
        <p:txBody>
          <a:bodyPr/>
          <a:lstStyle/>
          <a:p>
            <a:r>
              <a:rPr lang="tr-TR" sz="2400" b="1" dirty="0" smtClean="0">
                <a:solidFill>
                  <a:schemeClr val="tx1"/>
                </a:solidFill>
                <a:latin typeface="+mn-lt"/>
                <a:ea typeface="+mn-ea"/>
                <a:cs typeface="+mn-cs"/>
              </a:rPr>
              <a:t>Yılsonu başarı puanı :</a:t>
            </a:r>
            <a:r>
              <a:rPr lang="tr-TR" sz="2400" dirty="0" smtClean="0">
                <a:solidFill>
                  <a:schemeClr val="tx1"/>
                </a:solidFill>
                <a:latin typeface="+mn-lt"/>
                <a:ea typeface="+mn-ea"/>
                <a:cs typeface="+mn-cs"/>
              </a:rPr>
              <a:t> Öğrencinin yılsonu başarı puanı, derslerin ağırlıklı puanları toplamının bu derslerin haftalık ders saatleri toplamına bölümüyle elde edilen puandır</a:t>
            </a:r>
          </a:p>
          <a:p>
            <a:r>
              <a:rPr lang="tr-TR" sz="2400" b="1" dirty="0" smtClean="0">
                <a:solidFill>
                  <a:schemeClr val="tx1"/>
                </a:solidFill>
                <a:latin typeface="+mn-lt"/>
                <a:ea typeface="+mn-ea"/>
                <a:cs typeface="+mn-cs"/>
              </a:rPr>
              <a:t>Ders yılı sonunda herhangi bir dersten başarılı sayılma: </a:t>
            </a:r>
            <a:r>
              <a:rPr lang="tr-TR" sz="2400" dirty="0" smtClean="0">
                <a:solidFill>
                  <a:schemeClr val="tx1"/>
                </a:solidFill>
                <a:latin typeface="+mn-lt"/>
                <a:ea typeface="+mn-ea"/>
                <a:cs typeface="+mn-cs"/>
              </a:rPr>
              <a:t>) Öğrencinin, ders yılı sonunda herhangi bir dersten başarılı sayılabilmesi için; İki dönem puanının aritmetik ortalamasının en az 50 veya birinci dönem puanı ne olursa olsun ikinci dönem puanının en az 70 olması gerekir</a:t>
            </a:r>
            <a:endParaRPr lang="tr-TR" dirty="0" smtClean="0">
              <a:solidFill>
                <a:schemeClr val="tx1"/>
              </a:solidFill>
              <a:latin typeface="+mn-lt"/>
              <a:ea typeface="+mn-ea"/>
              <a:cs typeface="+mn-cs"/>
            </a:endParaRPr>
          </a:p>
          <a:p>
            <a:endParaRPr lang="tr-TR" dirty="0"/>
          </a:p>
        </p:txBody>
      </p:sp>
    </p:spTree>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SINIF GEÇME</a:t>
            </a:r>
            <a:endParaRPr lang="tr-TR" dirty="0"/>
          </a:p>
        </p:txBody>
      </p:sp>
      <p:sp>
        <p:nvSpPr>
          <p:cNvPr id="3" name="2 İçerik Yer Tutucusu"/>
          <p:cNvSpPr>
            <a:spLocks noGrp="1"/>
          </p:cNvSpPr>
          <p:nvPr>
            <p:ph idx="1"/>
          </p:nvPr>
        </p:nvSpPr>
        <p:spPr/>
        <p:txBody>
          <a:bodyPr/>
          <a:lstStyle/>
          <a:p>
            <a:r>
              <a:rPr lang="tr-TR" b="1" dirty="0" smtClean="0">
                <a:solidFill>
                  <a:schemeClr val="tx1"/>
                </a:solidFill>
                <a:latin typeface="+mn-lt"/>
                <a:ea typeface="+mn-ea"/>
                <a:cs typeface="+mn-cs"/>
              </a:rPr>
              <a:t>Doğrudan sınıf geçme </a:t>
            </a:r>
            <a:endParaRPr lang="tr-TR" dirty="0" smtClean="0">
              <a:solidFill>
                <a:schemeClr val="tx1"/>
              </a:solidFill>
              <a:latin typeface="+mn-lt"/>
              <a:ea typeface="+mn-ea"/>
              <a:cs typeface="+mn-cs"/>
            </a:endParaRPr>
          </a:p>
          <a:p>
            <a:r>
              <a:rPr lang="tr-TR" sz="2400" dirty="0" smtClean="0">
                <a:solidFill>
                  <a:schemeClr val="tx1"/>
                </a:solidFill>
                <a:latin typeface="+mn-lt"/>
                <a:ea typeface="+mn-ea"/>
                <a:cs typeface="+mn-cs"/>
              </a:rPr>
              <a:t>Ders yılı sonunda;</a:t>
            </a:r>
          </a:p>
          <a:p>
            <a:r>
              <a:rPr lang="tr-TR" sz="2400" dirty="0" smtClean="0">
                <a:solidFill>
                  <a:schemeClr val="tx1"/>
                </a:solidFill>
                <a:latin typeface="+mn-lt"/>
                <a:ea typeface="+mn-ea"/>
                <a:cs typeface="+mn-cs"/>
              </a:rPr>
              <a:t>a) Tüm derslerden başarılı olan, </a:t>
            </a:r>
          </a:p>
          <a:p>
            <a:r>
              <a:rPr lang="tr-TR" sz="2400" dirty="0" smtClean="0">
                <a:solidFill>
                  <a:schemeClr val="tx1"/>
                </a:solidFill>
                <a:latin typeface="+mn-lt"/>
                <a:ea typeface="+mn-ea"/>
                <a:cs typeface="+mn-cs"/>
              </a:rPr>
              <a:t>b) Başarısız dersi/dersleri olanlardan, yılsonu başarı puanı en az 50 olan </a:t>
            </a:r>
          </a:p>
          <a:p>
            <a:r>
              <a:rPr lang="tr-TR" sz="2400" dirty="0" smtClean="0">
                <a:solidFill>
                  <a:schemeClr val="tx1"/>
                </a:solidFill>
                <a:latin typeface="+mn-lt"/>
                <a:ea typeface="+mn-ea"/>
                <a:cs typeface="+mn-cs"/>
              </a:rPr>
              <a:t>öğrenciler doğrudan sınıf geçer. </a:t>
            </a:r>
          </a:p>
          <a:p>
            <a:r>
              <a:rPr lang="tr-TR" sz="2400" dirty="0" smtClean="0">
                <a:solidFill>
                  <a:schemeClr val="tx1"/>
                </a:solidFill>
                <a:latin typeface="+mn-lt"/>
                <a:ea typeface="+mn-ea"/>
                <a:cs typeface="+mn-cs"/>
              </a:rPr>
              <a:t>Yılsonu başarı puanıyla başarılı sayılamayacak derslerden başarısız olan öğrenciler, o dersten/derslerden sorumlu geçer.</a:t>
            </a:r>
            <a:endParaRPr lang="tr-TR" sz="2400" dirty="0"/>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SINIF GEÇME</a:t>
            </a:r>
            <a:endParaRPr lang="tr-TR" dirty="0"/>
          </a:p>
        </p:txBody>
      </p:sp>
      <p:sp>
        <p:nvSpPr>
          <p:cNvPr id="3" name="2 İçerik Yer Tutucusu"/>
          <p:cNvSpPr>
            <a:spLocks noGrp="1"/>
          </p:cNvSpPr>
          <p:nvPr>
            <p:ph idx="1"/>
          </p:nvPr>
        </p:nvSpPr>
        <p:spPr/>
        <p:txBody>
          <a:bodyPr/>
          <a:lstStyle/>
          <a:p>
            <a:r>
              <a:rPr lang="tr-TR" sz="2000" b="1" dirty="0" smtClean="0">
                <a:solidFill>
                  <a:schemeClr val="tx1"/>
                </a:solidFill>
                <a:latin typeface="+mn-lt"/>
                <a:ea typeface="+mn-ea"/>
                <a:cs typeface="+mn-cs"/>
              </a:rPr>
              <a:t>Sorumlu olarak sınıf geçme ve sorumluluğun kalkması  </a:t>
            </a:r>
            <a:endParaRPr lang="tr-TR" sz="2000" dirty="0" smtClean="0">
              <a:solidFill>
                <a:schemeClr val="tx1"/>
              </a:solidFill>
              <a:latin typeface="+mn-lt"/>
              <a:ea typeface="+mn-ea"/>
              <a:cs typeface="+mn-cs"/>
            </a:endParaRPr>
          </a:p>
          <a:p>
            <a:r>
              <a:rPr lang="tr-TR" sz="1800" dirty="0" smtClean="0">
                <a:solidFill>
                  <a:schemeClr val="tx1"/>
                </a:solidFill>
                <a:latin typeface="+mn-lt"/>
                <a:ea typeface="+mn-ea"/>
                <a:cs typeface="+mn-cs"/>
              </a:rPr>
              <a:t>(1) Doğrudan sınıfını geçemeyen öğrencilerden, bir sınıfta başarısız ders sayısı en fazla 3 ders olanlar sorumlu olarak sınıflarını geçer. Ancak alt sınıflar da dâhil toplam 6 dersten fazla başarısız dersi bulunanlar sınıf tekrar eder. Nakil ve geçişler nedeniyle ortaya çıkan sorumlu dersler bu sayıya dâhil edilmez.</a:t>
            </a:r>
          </a:p>
          <a:p>
            <a:r>
              <a:rPr lang="tr-TR" sz="1800" dirty="0" smtClean="0">
                <a:solidFill>
                  <a:schemeClr val="tx1"/>
                </a:solidFill>
                <a:latin typeface="+mn-lt"/>
                <a:ea typeface="+mn-ea"/>
                <a:cs typeface="+mn-cs"/>
              </a:rPr>
              <a:t>(2)</a:t>
            </a:r>
            <a:r>
              <a:rPr lang="tr-TR" sz="1800" b="1" dirty="0" smtClean="0">
                <a:solidFill>
                  <a:schemeClr val="tx1"/>
                </a:solidFill>
                <a:latin typeface="+mn-lt"/>
                <a:ea typeface="+mn-ea"/>
                <a:cs typeface="+mn-cs"/>
              </a:rPr>
              <a:t> </a:t>
            </a:r>
            <a:r>
              <a:rPr lang="tr-TR" sz="1800" dirty="0" smtClean="0">
                <a:solidFill>
                  <a:schemeClr val="tx1"/>
                </a:solidFill>
                <a:latin typeface="+mn-lt"/>
                <a:ea typeface="+mn-ea"/>
                <a:cs typeface="+mn-cs"/>
              </a:rPr>
              <a:t>Sorumluluk sınavları, ders yılı içerisinde yapılan yazılı ve/veya uygulamalı sınav esaslarına göre birinci ve ikinci dönemin ilk haftası içerisinde iki alan öğretmeni tarafından yapılır. Sınav tarihleri ve sınavı yapacak öğretmenler okul müdürlüğünce belirlenir. Bu sınavlar dersleri aksatmayacak şekilde hafta içerisinde planlanır ve yapılır. Gerektiğinde cumartesi ve pazar günleri de yapılabilir. </a:t>
            </a:r>
          </a:p>
          <a:p>
            <a:r>
              <a:rPr lang="tr-TR" sz="1800" dirty="0" smtClean="0">
                <a:solidFill>
                  <a:schemeClr val="tx1"/>
                </a:solidFill>
                <a:latin typeface="+mn-lt"/>
                <a:ea typeface="+mn-ea"/>
                <a:cs typeface="+mn-cs"/>
              </a:rPr>
              <a:t>(</a:t>
            </a:r>
            <a:r>
              <a:rPr lang="tr-TR" sz="1800" dirty="0" smtClean="0"/>
              <a:t>3</a:t>
            </a:r>
            <a:r>
              <a:rPr lang="tr-TR" sz="1800" dirty="0" smtClean="0">
                <a:solidFill>
                  <a:schemeClr val="tx1"/>
                </a:solidFill>
                <a:latin typeface="+mn-lt"/>
                <a:ea typeface="+mn-ea"/>
                <a:cs typeface="+mn-cs"/>
              </a:rPr>
              <a:t>) Bir dersin sorumluluğu, o dersin sorumluluk sınavında başarılı olunması hâlinde kalkar.</a:t>
            </a:r>
          </a:p>
          <a:p>
            <a:endParaRPr lang="tr-TR" dirty="0"/>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50938" y="617538"/>
            <a:ext cx="7793037" cy="1363662"/>
          </a:xfrm>
        </p:spPr>
        <p:txBody>
          <a:bodyPr/>
          <a:lstStyle/>
          <a:p>
            <a:pPr eaLnBrk="1" hangingPunct="1"/>
            <a:r>
              <a:rPr lang="tr-TR" sz="2000" b="1" smtClean="0">
                <a:latin typeface="Arial" charset="0"/>
                <a:cs typeface="Arial" charset="0"/>
              </a:rPr>
              <a:t>YARINA YATIRIM YAPMADAN YARINI KAZANAMAZSINIZ,</a:t>
            </a:r>
            <a:br>
              <a:rPr lang="tr-TR" sz="2000" b="1" smtClean="0">
                <a:latin typeface="Arial" charset="0"/>
                <a:cs typeface="Arial" charset="0"/>
              </a:rPr>
            </a:br>
            <a:r>
              <a:rPr lang="tr-TR" sz="2000" b="1" smtClean="0">
                <a:latin typeface="Arial" charset="0"/>
                <a:cs typeface="Arial" charset="0"/>
              </a:rPr>
              <a:t>YARINA YATIRIM YAPMADAN YARINI HAK EDEMEZSİNİZ.</a:t>
            </a:r>
            <a:r>
              <a:rPr lang="tr-TR" sz="2000" smtClean="0">
                <a:cs typeface="Times New Roman" pitchFamily="18" charset="0"/>
              </a:rPr>
              <a:t/>
            </a:r>
            <a:br>
              <a:rPr lang="tr-TR" sz="2000" smtClean="0">
                <a:cs typeface="Times New Roman" pitchFamily="18" charset="0"/>
              </a:rPr>
            </a:br>
            <a:endParaRPr lang="tr-TR" sz="2000" smtClean="0">
              <a:cs typeface="Times New Roman" pitchFamily="18" charset="0"/>
            </a:endParaRPr>
          </a:p>
        </p:txBody>
      </p:sp>
      <p:sp>
        <p:nvSpPr>
          <p:cNvPr id="5123" name="Rectangle 3"/>
          <p:cNvSpPr>
            <a:spLocks noGrp="1" noChangeArrowheads="1"/>
          </p:cNvSpPr>
          <p:nvPr>
            <p:ph type="body" idx="1"/>
          </p:nvPr>
        </p:nvSpPr>
        <p:spPr>
          <a:xfrm>
            <a:off x="928688" y="2428875"/>
            <a:ext cx="7772400" cy="3694113"/>
          </a:xfrm>
        </p:spPr>
        <p:txBody>
          <a:bodyPr/>
          <a:lstStyle/>
          <a:p>
            <a:pPr eaLnBrk="1" hangingPunct="1">
              <a:buFont typeface="Wingdings" pitchFamily="2" charset="2"/>
              <a:buNone/>
            </a:pPr>
            <a:r>
              <a:rPr lang="tr-TR" sz="2000" b="1" dirty="0" smtClean="0">
                <a:solidFill>
                  <a:schemeClr val="tx2"/>
                </a:solidFill>
                <a:latin typeface="Arial" charset="0"/>
              </a:rPr>
              <a:t>BU YILÖĞRENCİLERİMİZİN;</a:t>
            </a:r>
          </a:p>
          <a:p>
            <a:pPr eaLnBrk="1" hangingPunct="1"/>
            <a:r>
              <a:rPr lang="tr-TR" sz="2000" b="1" dirty="0" smtClean="0">
                <a:solidFill>
                  <a:schemeClr val="tx2"/>
                </a:solidFill>
                <a:latin typeface="Arial" charset="0"/>
              </a:rPr>
              <a:t>Okulumuzdaki kendilerini değerlendirerek, alanları tanıyarak, ilgi ve yeteneklerine uygun alan seçimini gerçekleştirmeleri,</a:t>
            </a:r>
          </a:p>
          <a:p>
            <a:pPr eaLnBrk="1" hangingPunct="1"/>
            <a:r>
              <a:rPr lang="tr-TR" sz="2000" b="1" dirty="0" smtClean="0">
                <a:solidFill>
                  <a:schemeClr val="tx2"/>
                </a:solidFill>
                <a:latin typeface="Arial" charset="0"/>
              </a:rPr>
              <a:t>O</a:t>
            </a:r>
            <a:r>
              <a:rPr lang="tr-TR" sz="2000" b="1" dirty="0" smtClean="0">
                <a:solidFill>
                  <a:schemeClr val="tx2"/>
                </a:solidFill>
                <a:latin typeface="Arial" charset="0"/>
                <a:cs typeface="Arial" charset="0"/>
              </a:rPr>
              <a:t>rtaöğretim başarı puanınızı yüksek tut</a:t>
            </a:r>
            <a:r>
              <a:rPr lang="tr-TR" sz="2000" b="1" dirty="0" smtClean="0">
                <a:solidFill>
                  <a:schemeClr val="tx2"/>
                </a:solidFill>
                <a:latin typeface="Arial" charset="0"/>
              </a:rPr>
              <a:t>maları</a:t>
            </a:r>
            <a:r>
              <a:rPr lang="tr-TR" sz="2000" b="1" dirty="0" smtClean="0">
                <a:solidFill>
                  <a:schemeClr val="tx2"/>
                </a:solidFill>
                <a:latin typeface="Arial" charset="0"/>
                <a:cs typeface="Arial" charset="0"/>
              </a:rPr>
              <a:t> ve TYT konularını kapsayan çoğunlukla 9. ve 10. Sınıf konularını iyi öğrenm</a:t>
            </a:r>
            <a:r>
              <a:rPr lang="tr-TR" sz="2000" b="1" dirty="0" smtClean="0">
                <a:solidFill>
                  <a:schemeClr val="tx2"/>
                </a:solidFill>
                <a:latin typeface="Arial" charset="0"/>
              </a:rPr>
              <a:t>eleri,</a:t>
            </a:r>
          </a:p>
          <a:p>
            <a:pPr eaLnBrk="1" hangingPunct="1"/>
            <a:r>
              <a:rPr lang="tr-TR" sz="2000" b="1" dirty="0" smtClean="0">
                <a:solidFill>
                  <a:schemeClr val="tx2"/>
                </a:solidFill>
                <a:latin typeface="Arial" charset="0"/>
                <a:cs typeface="Arial" charset="0"/>
              </a:rPr>
              <a:t>Mesleki yönelim aşamasında kendi ilgi, yetenek ve gereksinimlerinizi iyi tanımanız ve ne olabileceğinize, ne olmak istediğinize karar vermek durumundasınız</a:t>
            </a:r>
            <a:r>
              <a:rPr lang="tr-TR" sz="2000" dirty="0" smtClean="0">
                <a:solidFill>
                  <a:schemeClr val="tx2"/>
                </a:solidFill>
                <a:latin typeface="Arial" charset="0"/>
                <a:cs typeface="Arial" charset="0"/>
              </a:rPr>
              <a:t>.</a:t>
            </a:r>
            <a:r>
              <a:rPr lang="tr-TR" sz="2800" dirty="0" smtClean="0">
                <a:solidFill>
                  <a:schemeClr val="tx2"/>
                </a:solidFill>
                <a:latin typeface="Arial" charset="0"/>
                <a:cs typeface="Arial" charset="0"/>
              </a:rPr>
              <a:t> </a:t>
            </a:r>
            <a:endParaRPr lang="tr-TR" sz="2800" dirty="0" smtClean="0">
              <a:solidFill>
                <a:schemeClr val="tx2"/>
              </a:solidFill>
              <a:cs typeface="Times New Roman" pitchFamily="18" charset="0"/>
            </a:endParaRPr>
          </a:p>
          <a:p>
            <a:pPr eaLnBrk="1" hangingPunct="1"/>
            <a:endParaRPr lang="tr-TR" sz="2800" dirty="0" smtClean="0">
              <a:solidFill>
                <a:schemeClr val="tx2"/>
              </a:solidFill>
            </a:endParaRPr>
          </a:p>
        </p:txBody>
      </p:sp>
    </p:spTree>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SINIF GEÇME</a:t>
            </a:r>
            <a:endParaRPr lang="tr-TR" dirty="0"/>
          </a:p>
        </p:txBody>
      </p:sp>
      <p:sp>
        <p:nvSpPr>
          <p:cNvPr id="3" name="2 İçerik Yer Tutucusu"/>
          <p:cNvSpPr>
            <a:spLocks noGrp="1"/>
          </p:cNvSpPr>
          <p:nvPr>
            <p:ph idx="1"/>
          </p:nvPr>
        </p:nvSpPr>
        <p:spPr>
          <a:xfrm>
            <a:off x="642910" y="2017713"/>
            <a:ext cx="8312178" cy="4114800"/>
          </a:xfrm>
        </p:spPr>
        <p:txBody>
          <a:bodyPr/>
          <a:lstStyle/>
          <a:p>
            <a:r>
              <a:rPr lang="tr-TR" sz="2400" b="1" dirty="0" smtClean="0">
                <a:solidFill>
                  <a:schemeClr val="tx1"/>
                </a:solidFill>
                <a:latin typeface="+mn-lt"/>
                <a:ea typeface="+mn-ea"/>
                <a:cs typeface="+mn-cs"/>
              </a:rPr>
              <a:t>Sınıf tekrarı ve öğrenim hakkı </a:t>
            </a:r>
            <a:endParaRPr lang="tr-TR" sz="2400" dirty="0" smtClean="0">
              <a:solidFill>
                <a:schemeClr val="tx1"/>
              </a:solidFill>
              <a:latin typeface="+mn-lt"/>
              <a:ea typeface="+mn-ea"/>
              <a:cs typeface="+mn-cs"/>
            </a:endParaRPr>
          </a:p>
          <a:p>
            <a:r>
              <a:rPr lang="tr-TR" sz="1800" dirty="0" smtClean="0">
                <a:solidFill>
                  <a:schemeClr val="tx1"/>
                </a:solidFill>
                <a:latin typeface="+mn-lt"/>
                <a:ea typeface="+mn-ea"/>
                <a:cs typeface="+mn-cs"/>
              </a:rPr>
              <a:t>a) Doğrudan, yılsonu başarı puanıyla veya sorumlu olarak sınıf geçemeyenlerle devamsızlık nedeniyle başarısız sayılanlar sınıf tekrar eder. Sınıf tekrarı hazırlık sınıfı hariç, orta öğrenim süresince en fazla bir defa yapılır. Öğrenim süresi içinde ikinci defa sınıf tekrarı durumuna düşen öğrencilerin ders yılı sonunda okulla ilişiği kesilerek Açık Öğretim Lisesine veya Mesleki Açık Öğretim Lisesine kayıtları yapılır. </a:t>
            </a:r>
          </a:p>
          <a:p>
            <a:r>
              <a:rPr lang="tr-TR" sz="1800" dirty="0" smtClean="0">
                <a:solidFill>
                  <a:schemeClr val="tx1"/>
                </a:solidFill>
                <a:latin typeface="+mn-lt"/>
                <a:ea typeface="+mn-ea"/>
                <a:cs typeface="+mn-cs"/>
              </a:rPr>
              <a:t>b) Özürleri nedeniyle; okula devam edemeyen, okula devam ettikleri hâlde iki dönem puanı alamayan öğrenciler, durumlarını belgelendirmeleri kaydıyla, o yıla ait öğrenim haklarını kullanmamış sayılır. Öğrenim hakkının kullanılmamış sayılması hâli, öğrenim süresince iki eğitim ve öğretim yılıyla sınırlıdır</a:t>
            </a:r>
            <a:endParaRPr lang="tr-TR" sz="1800" dirty="0"/>
          </a:p>
        </p:txBody>
      </p:sp>
    </p:spTree>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endParaRPr lang="tr-TR" spc="300" dirty="0" smtClean="0">
              <a:latin typeface="Brush Script MT" pitchFamily="66" charset="0"/>
            </a:endParaRPr>
          </a:p>
          <a:p>
            <a:pPr algn="ctr">
              <a:buNone/>
            </a:pPr>
            <a:endParaRPr lang="tr-TR" spc="300" dirty="0" smtClean="0">
              <a:latin typeface="Brush Script MT" pitchFamily="66" charset="0"/>
            </a:endParaRPr>
          </a:p>
          <a:p>
            <a:pPr algn="ctr">
              <a:buNone/>
            </a:pPr>
            <a:r>
              <a:rPr lang="tr-TR" sz="4400" spc="300" dirty="0" smtClean="0">
                <a:solidFill>
                  <a:srgbClr val="FF0000"/>
                </a:solidFill>
                <a:latin typeface="Brush Script MT" pitchFamily="66" charset="0"/>
              </a:rPr>
              <a:t>TEŞEKKÜRLER</a:t>
            </a:r>
            <a:endParaRPr lang="tr-TR" sz="4400" spc="300" dirty="0">
              <a:solidFill>
                <a:srgbClr val="FF0000"/>
              </a:solidFill>
              <a:latin typeface="Brush Script MT" pitchFamily="66" charset="0"/>
            </a:endParaRP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tr-TR" sz="3500" b="1" smtClean="0">
                <a:latin typeface="Arial" charset="0"/>
              </a:rPr>
              <a:t/>
            </a:r>
            <a:br>
              <a:rPr lang="tr-TR" sz="3500" b="1" smtClean="0">
                <a:latin typeface="Arial" charset="0"/>
              </a:rPr>
            </a:br>
            <a:r>
              <a:rPr lang="tr-TR" sz="3500" b="1" smtClean="0">
                <a:latin typeface="Arial" charset="0"/>
              </a:rPr>
              <a:t/>
            </a:r>
            <a:br>
              <a:rPr lang="tr-TR" sz="3500" b="1" smtClean="0">
                <a:latin typeface="Arial" charset="0"/>
              </a:rPr>
            </a:br>
            <a:r>
              <a:rPr lang="tr-TR" sz="3000" b="1" smtClean="0">
                <a:latin typeface="Arial" charset="0"/>
                <a:cs typeface="Arial" charset="0"/>
              </a:rPr>
              <a:t>Meslek Seçiminde Dikkat</a:t>
            </a:r>
            <a:endParaRPr lang="tr-TR" sz="3000" smtClean="0">
              <a:latin typeface="Arial" charset="0"/>
            </a:endParaRPr>
          </a:p>
        </p:txBody>
      </p:sp>
      <p:sp>
        <p:nvSpPr>
          <p:cNvPr id="6147" name="Rectangle 3"/>
          <p:cNvSpPr>
            <a:spLocks noGrp="1" noChangeArrowheads="1"/>
          </p:cNvSpPr>
          <p:nvPr>
            <p:ph type="body" idx="1"/>
          </p:nvPr>
        </p:nvSpPr>
        <p:spPr/>
        <p:txBody>
          <a:bodyPr/>
          <a:lstStyle/>
          <a:p>
            <a:pPr eaLnBrk="1" hangingPunct="1">
              <a:lnSpc>
                <a:spcPct val="90000"/>
              </a:lnSpc>
            </a:pPr>
            <a:r>
              <a:rPr lang="tr-TR" sz="2000" smtClean="0">
                <a:solidFill>
                  <a:schemeClr val="hlink"/>
                </a:solidFill>
                <a:latin typeface="Arial" charset="0"/>
                <a:cs typeface="Arial" charset="0"/>
              </a:rPr>
              <a:t>Kendi özelliklerimizi tanımalıyız.</a:t>
            </a:r>
            <a:endParaRPr lang="tr-TR" sz="2000" smtClean="0">
              <a:solidFill>
                <a:schemeClr val="hlink"/>
              </a:solidFill>
              <a:latin typeface="Arial" charset="0"/>
            </a:endParaRPr>
          </a:p>
          <a:p>
            <a:pPr eaLnBrk="1" hangingPunct="1">
              <a:lnSpc>
                <a:spcPct val="90000"/>
              </a:lnSpc>
              <a:buFont typeface="Wingdings" pitchFamily="2" charset="2"/>
              <a:buNone/>
            </a:pPr>
            <a:r>
              <a:rPr lang="tr-TR" sz="2000" smtClean="0">
                <a:latin typeface="Arial" charset="0"/>
              </a:rPr>
              <a:t>	Yetenekler,İlgiler,Beklentiler,Kişilik Özellikleri</a:t>
            </a:r>
          </a:p>
          <a:p>
            <a:pPr eaLnBrk="1" hangingPunct="1">
              <a:lnSpc>
                <a:spcPct val="90000"/>
              </a:lnSpc>
            </a:pPr>
            <a:r>
              <a:rPr lang="tr-TR" sz="2000" smtClean="0">
                <a:solidFill>
                  <a:schemeClr val="hlink"/>
                </a:solidFill>
                <a:latin typeface="Arial" charset="0"/>
                <a:cs typeface="Arial" charset="0"/>
              </a:rPr>
              <a:t>Mesleklerin özelliklerini tanımalıyız.</a:t>
            </a:r>
            <a:endParaRPr lang="tr-TR" sz="2000" smtClean="0">
              <a:solidFill>
                <a:schemeClr val="hlink"/>
              </a:solidFill>
              <a:latin typeface="Arial" charset="0"/>
            </a:endParaRPr>
          </a:p>
          <a:p>
            <a:pPr eaLnBrk="1" hangingPunct="1">
              <a:lnSpc>
                <a:spcPct val="90000"/>
              </a:lnSpc>
              <a:buFont typeface="Wingdings" pitchFamily="2" charset="2"/>
              <a:buNone/>
            </a:pPr>
            <a:r>
              <a:rPr lang="tr-TR" sz="2000" smtClean="0">
                <a:latin typeface="Arial" charset="0"/>
              </a:rPr>
              <a:t>	</a:t>
            </a:r>
            <a:r>
              <a:rPr lang="tr-TR" sz="2000" smtClean="0">
                <a:latin typeface="Arial" charset="0"/>
                <a:cs typeface="Times New Roman" pitchFamily="18" charset="0"/>
              </a:rPr>
              <a:t>“10 Yıl Sonra Nasıl Bir Yaşam İstiyorum?”</a:t>
            </a:r>
            <a:br>
              <a:rPr lang="tr-TR" sz="2000" smtClean="0">
                <a:latin typeface="Arial" charset="0"/>
                <a:cs typeface="Times New Roman" pitchFamily="18" charset="0"/>
              </a:rPr>
            </a:br>
            <a:r>
              <a:rPr lang="tr-TR" sz="2000" smtClean="0">
                <a:latin typeface="Arial" charset="0"/>
                <a:cs typeface="Times New Roman" pitchFamily="18" charset="0"/>
              </a:rPr>
              <a:t>- Nasıl bir iş?</a:t>
            </a:r>
            <a:br>
              <a:rPr lang="tr-TR" sz="2000" smtClean="0">
                <a:latin typeface="Arial" charset="0"/>
                <a:cs typeface="Times New Roman" pitchFamily="18" charset="0"/>
              </a:rPr>
            </a:br>
            <a:r>
              <a:rPr lang="tr-TR" sz="2000" smtClean="0">
                <a:latin typeface="Arial" charset="0"/>
                <a:cs typeface="Times New Roman" pitchFamily="18" charset="0"/>
              </a:rPr>
              <a:t>- Nasıl bir iş yeri?</a:t>
            </a:r>
            <a:br>
              <a:rPr lang="tr-TR" sz="2000" smtClean="0">
                <a:latin typeface="Arial" charset="0"/>
                <a:cs typeface="Times New Roman" pitchFamily="18" charset="0"/>
              </a:rPr>
            </a:br>
            <a:r>
              <a:rPr lang="tr-TR" sz="2000" smtClean="0">
                <a:latin typeface="Arial" charset="0"/>
                <a:cs typeface="Times New Roman" pitchFamily="18" charset="0"/>
              </a:rPr>
              <a:t>- Nasıl bir ev?</a:t>
            </a:r>
            <a:br>
              <a:rPr lang="tr-TR" sz="2000" smtClean="0">
                <a:latin typeface="Arial" charset="0"/>
                <a:cs typeface="Times New Roman" pitchFamily="18" charset="0"/>
              </a:rPr>
            </a:br>
            <a:r>
              <a:rPr lang="tr-TR" sz="2000" smtClean="0">
                <a:latin typeface="Arial" charset="0"/>
                <a:cs typeface="Times New Roman" pitchFamily="18" charset="0"/>
              </a:rPr>
              <a:t>- Nasıl bir aile?</a:t>
            </a:r>
            <a:br>
              <a:rPr lang="tr-TR" sz="2000" smtClean="0">
                <a:latin typeface="Arial" charset="0"/>
                <a:cs typeface="Times New Roman" pitchFamily="18" charset="0"/>
              </a:rPr>
            </a:br>
            <a:r>
              <a:rPr lang="tr-TR" sz="2000" smtClean="0">
                <a:latin typeface="Arial" charset="0"/>
                <a:cs typeface="Times New Roman" pitchFamily="18" charset="0"/>
              </a:rPr>
              <a:t>- Nasıl arkadaşlar?</a:t>
            </a:r>
            <a:br>
              <a:rPr lang="tr-TR" sz="2000" smtClean="0">
                <a:latin typeface="Arial" charset="0"/>
                <a:cs typeface="Times New Roman" pitchFamily="18" charset="0"/>
              </a:rPr>
            </a:br>
            <a:r>
              <a:rPr lang="tr-TR" sz="2000" smtClean="0">
                <a:latin typeface="Arial" charset="0"/>
                <a:cs typeface="Times New Roman" pitchFamily="18" charset="0"/>
              </a:rPr>
              <a:t>- Nasıl bir sosyal yaşam?</a:t>
            </a:r>
            <a:endParaRPr lang="tr-TR" sz="2000" smtClean="0">
              <a:latin typeface="Arial" charset="0"/>
            </a:endParaRPr>
          </a:p>
          <a:p>
            <a:pPr eaLnBrk="1" hangingPunct="1">
              <a:lnSpc>
                <a:spcPct val="90000"/>
              </a:lnSpc>
              <a:buFont typeface="Wingdings" pitchFamily="2" charset="2"/>
              <a:buNone/>
            </a:pPr>
            <a:r>
              <a:rPr lang="tr-TR" sz="2000" smtClean="0">
                <a:latin typeface="Arial" charset="0"/>
              </a:rPr>
              <a:t>	</a:t>
            </a:r>
            <a:r>
              <a:rPr lang="tr-TR" sz="2000" smtClean="0">
                <a:solidFill>
                  <a:schemeClr val="hlink"/>
                </a:solidFill>
                <a:latin typeface="Arial" charset="0"/>
                <a:cs typeface="Arial" charset="0"/>
              </a:rPr>
              <a:t>Kendi özelliklerimizle, mesleklerin özellikleri arasındaki ortak noktaları bulmalıyız.</a:t>
            </a:r>
            <a:br>
              <a:rPr lang="tr-TR" sz="2000" smtClean="0">
                <a:solidFill>
                  <a:schemeClr val="hlink"/>
                </a:solidFill>
                <a:latin typeface="Arial" charset="0"/>
                <a:cs typeface="Arial" charset="0"/>
              </a:rPr>
            </a:br>
            <a:r>
              <a:rPr lang="tr-TR" sz="2800" smtClean="0">
                <a:latin typeface="Arial" charset="0"/>
                <a:cs typeface="Arial" charset="0"/>
              </a:rPr>
              <a:t/>
            </a:r>
            <a:br>
              <a:rPr lang="tr-TR" sz="2800" smtClean="0">
                <a:latin typeface="Arial" charset="0"/>
                <a:cs typeface="Arial" charset="0"/>
              </a:rPr>
            </a:br>
            <a:endParaRPr lang="tr-TR" sz="2800" smtClean="0">
              <a:latin typeface="Arial" charset="0"/>
              <a:cs typeface="Arial" charset="0"/>
            </a:endParaRP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188913"/>
            <a:ext cx="7793037" cy="677862"/>
          </a:xfrm>
        </p:spPr>
        <p:txBody>
          <a:bodyPr/>
          <a:lstStyle/>
          <a:p>
            <a:pPr algn="ctr" eaLnBrk="1" hangingPunct="1"/>
            <a:r>
              <a:rPr lang="tr-TR" sz="3500" b="1" smtClean="0">
                <a:latin typeface="Arial" charset="0"/>
                <a:cs typeface="Arial" charset="0"/>
              </a:rPr>
              <a:t>Mesleklerin Özelliklerini Tanıma</a:t>
            </a:r>
            <a:r>
              <a:rPr lang="tr-TR" smtClean="0"/>
              <a:t> </a:t>
            </a:r>
          </a:p>
        </p:txBody>
      </p:sp>
      <p:sp>
        <p:nvSpPr>
          <p:cNvPr id="7171" name="Rectangle 3"/>
          <p:cNvSpPr>
            <a:spLocks noGrp="1" noChangeArrowheads="1"/>
          </p:cNvSpPr>
          <p:nvPr>
            <p:ph type="body" idx="1"/>
          </p:nvPr>
        </p:nvSpPr>
        <p:spPr>
          <a:xfrm>
            <a:off x="500035" y="1500174"/>
            <a:ext cx="8643966" cy="5024451"/>
          </a:xfrm>
        </p:spPr>
        <p:txBody>
          <a:bodyPr/>
          <a:lstStyle/>
          <a:p>
            <a:pPr eaLnBrk="1" hangingPunct="1">
              <a:lnSpc>
                <a:spcPct val="90000"/>
              </a:lnSpc>
            </a:pPr>
            <a:r>
              <a:rPr lang="tr-TR" sz="2000" dirty="0" smtClean="0">
                <a:solidFill>
                  <a:schemeClr val="tx2"/>
                </a:solidFill>
                <a:latin typeface="Arial" charset="0"/>
                <a:cs typeface="Arial" charset="0"/>
              </a:rPr>
              <a:t>• Mesleğin tanımı nedir?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Nasıl ve kaç yıllık bir öğrenim gerektirmektedir?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Öğrenim süresinde hangi dersler okutulmaktadır?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Bu iş kolunda eleman talebi var mıdır?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Bu işte ne gibi faaliyetlerde bulunulmaktadır?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Yürüme, ayakta durma vb. koşulları var mıdır?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Nasıl bir çalışma ortamı vardır? (Büro, açık alan vs.)</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İş tehlikeleri var mıdır? (Radyasyon, zehirlenme, patlama, yanma, elektriğe kapılma, mikrop kapma vs.)</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Bireysel olarak mı grupla mı çalışmayı gerektirmektedir?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Mesleğe giriş ve emekli olma yaşları kaçtır?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Tercih edilen bedensel ve kişisel özellikler bulunmakta mıdır? (Boy, ağırlıklı cinsiyet, özel yetenekleri)</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Kesinlikle iş deneyimi aranmakta mıdır?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Yabancı dil bilme tercih nedeni midir?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İşte ilerleme şartları nelerdir?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Kazanç durumu (en az, en çok) nedir?</a:t>
            </a:r>
            <a:br>
              <a:rPr lang="tr-TR" sz="2000" dirty="0" smtClean="0">
                <a:solidFill>
                  <a:schemeClr val="tx2"/>
                </a:solidFill>
                <a:latin typeface="Arial" charset="0"/>
                <a:cs typeface="Arial" charset="0"/>
              </a:rPr>
            </a:br>
            <a:r>
              <a:rPr lang="tr-TR" sz="2000" dirty="0" smtClean="0">
                <a:solidFill>
                  <a:schemeClr val="tx2"/>
                </a:solidFill>
                <a:latin typeface="Arial" charset="0"/>
                <a:cs typeface="Arial" charset="0"/>
              </a:rPr>
              <a:t>• İşin çalışanlarına göre avantajlı ve dezavantajlı tarafları nelerdir? (izin imkanı, prim, prestij vs.)</a:t>
            </a: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43000" y="838200"/>
            <a:ext cx="7793038" cy="1143000"/>
          </a:xfrm>
        </p:spPr>
        <p:txBody>
          <a:bodyPr/>
          <a:lstStyle/>
          <a:p>
            <a:pPr algn="ctr" eaLnBrk="1" hangingPunct="1"/>
            <a:r>
              <a:rPr lang="tr-TR" b="1" smtClean="0">
                <a:latin typeface="Arial" charset="0"/>
                <a:cs typeface="Arial" charset="0"/>
              </a:rPr>
              <a:t/>
            </a:r>
            <a:br>
              <a:rPr lang="tr-TR" b="1" smtClean="0">
                <a:latin typeface="Arial" charset="0"/>
                <a:cs typeface="Arial" charset="0"/>
              </a:rPr>
            </a:br>
            <a:r>
              <a:rPr lang="tr-TR" sz="3000" b="1" smtClean="0">
                <a:latin typeface="Arial" charset="0"/>
                <a:cs typeface="Arial" charset="0"/>
              </a:rPr>
              <a:t>Kendi Özelliklerinizle Mesleğin Özellikleri Arasındaki Ortak Noktaları Bulma</a:t>
            </a:r>
            <a:br>
              <a:rPr lang="tr-TR" sz="3000" b="1" smtClean="0">
                <a:latin typeface="Arial" charset="0"/>
                <a:cs typeface="Arial" charset="0"/>
              </a:rPr>
            </a:br>
            <a:endParaRPr lang="tr-TR" sz="3000" b="1" smtClean="0">
              <a:latin typeface="Arial" charset="0"/>
              <a:cs typeface="Arial" charset="0"/>
            </a:endParaRPr>
          </a:p>
        </p:txBody>
      </p:sp>
      <p:sp>
        <p:nvSpPr>
          <p:cNvPr id="8195" name="Rectangle 3"/>
          <p:cNvSpPr>
            <a:spLocks noGrp="1" noChangeArrowheads="1"/>
          </p:cNvSpPr>
          <p:nvPr>
            <p:ph type="body" idx="1"/>
          </p:nvPr>
        </p:nvSpPr>
        <p:spPr>
          <a:xfrm>
            <a:off x="500035" y="1928802"/>
            <a:ext cx="8455054" cy="4740286"/>
          </a:xfrm>
        </p:spPr>
        <p:txBody>
          <a:bodyPr/>
          <a:lstStyle/>
          <a:p>
            <a:pPr eaLnBrk="1" hangingPunct="1">
              <a:lnSpc>
                <a:spcPct val="90000"/>
              </a:lnSpc>
            </a:pPr>
            <a:r>
              <a:rPr lang="tr-TR" sz="2400" dirty="0" smtClean="0">
                <a:solidFill>
                  <a:schemeClr val="hlink"/>
                </a:solidFill>
                <a:latin typeface="Arial" charset="0"/>
                <a:cs typeface="Arial" charset="0"/>
              </a:rPr>
              <a:t>Kendi özellikleriniz ile mesleklerin özellikleri ne derece uyuşuyor.</a:t>
            </a:r>
            <a:r>
              <a:rPr lang="tr-TR" sz="2400" dirty="0" smtClean="0">
                <a:latin typeface="Arial" charset="0"/>
                <a:cs typeface="Arial" charset="0"/>
              </a:rPr>
              <a:t> </a:t>
            </a:r>
            <a:endParaRPr lang="tr-TR" sz="2400" dirty="0" smtClean="0">
              <a:latin typeface="Arial" charset="0"/>
            </a:endParaRPr>
          </a:p>
          <a:p>
            <a:pPr eaLnBrk="1" hangingPunct="1">
              <a:lnSpc>
                <a:spcPct val="90000"/>
              </a:lnSpc>
            </a:pPr>
            <a:r>
              <a:rPr lang="tr-TR" sz="2400" dirty="0" smtClean="0">
                <a:latin typeface="Arial" charset="0"/>
                <a:cs typeface="Times New Roman" pitchFamily="18" charset="0"/>
              </a:rPr>
              <a:t>Mesleklerle uyuşmayan özellikleriniz, o mesleği yapmanızı engelleyecek durumda mı?</a:t>
            </a:r>
            <a:br>
              <a:rPr lang="tr-TR" sz="2400" dirty="0" smtClean="0">
                <a:latin typeface="Arial" charset="0"/>
                <a:cs typeface="Times New Roman" pitchFamily="18" charset="0"/>
              </a:rPr>
            </a:br>
            <a:r>
              <a:rPr lang="tr-TR" sz="2400" dirty="0" smtClean="0">
                <a:latin typeface="Arial" charset="0"/>
                <a:cs typeface="Times New Roman" pitchFamily="18" charset="0"/>
              </a:rPr>
              <a:t/>
            </a:r>
            <a:br>
              <a:rPr lang="tr-TR" sz="2400" dirty="0" smtClean="0">
                <a:latin typeface="Arial" charset="0"/>
                <a:cs typeface="Times New Roman" pitchFamily="18" charset="0"/>
              </a:rPr>
            </a:br>
            <a:r>
              <a:rPr lang="tr-TR" sz="2400" dirty="0" smtClean="0">
                <a:solidFill>
                  <a:schemeClr val="hlink"/>
                </a:solidFill>
                <a:latin typeface="Arial" charset="0"/>
                <a:cs typeface="Times New Roman" pitchFamily="18" charset="0"/>
              </a:rPr>
              <a:t>Örneğin;</a:t>
            </a:r>
            <a:r>
              <a:rPr lang="tr-TR" sz="2400" dirty="0" smtClean="0">
                <a:latin typeface="Arial" charset="0"/>
                <a:cs typeface="Times New Roman" pitchFamily="18" charset="0"/>
              </a:rPr>
              <a:t> kişilik yapısı ve sosyal yaşantısından dolayı insanlardan fazla hoşlanmayan ve sinirli yapıya sahip birinin polislik, öğretmenlik gibi mesleklerde başarısız olma ihtimali yüksektir.</a:t>
            </a:r>
            <a:endParaRPr lang="tr-TR" sz="2400" dirty="0" smtClean="0">
              <a:latin typeface="Arial" charset="0"/>
            </a:endParaRPr>
          </a:p>
          <a:p>
            <a:pPr eaLnBrk="1" hangingPunct="1">
              <a:lnSpc>
                <a:spcPct val="90000"/>
              </a:lnSpc>
            </a:pPr>
            <a:r>
              <a:rPr lang="tr-TR" sz="2400" dirty="0" smtClean="0">
                <a:latin typeface="Arial" charset="0"/>
                <a:cs typeface="Arial" charset="0"/>
              </a:rPr>
              <a:t>Ayrıca birey, istekleri doğrultusunda bir meslek tercihi yapmadığında, ne içinde bulunduğu meslekte yeteneklerini kullanıp başarılı olabilir ne de mutlu bir birey olarak mesleğini sürdürebilir.</a:t>
            </a:r>
            <a:endParaRPr lang="tr-TR" sz="2400" dirty="0" smtClean="0">
              <a:latin typeface="Arial"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Bazı mesleklerde özellikle fiziksel anlamda sağlık şartları gerektirmektedir (Polislik, askerlik, güvenlik görevlisi, </a:t>
            </a:r>
            <a:r>
              <a:rPr lang="tr-TR" smtClean="0"/>
              <a:t>beden eğitimi vb.). </a:t>
            </a:r>
            <a:endParaRPr lang="tr-TR"/>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357166"/>
            <a:ext cx="8180437" cy="668322"/>
          </a:xfrm>
        </p:spPr>
        <p:txBody>
          <a:bodyPr/>
          <a:lstStyle/>
          <a:p>
            <a:r>
              <a:rPr lang="tr-TR" sz="3600" dirty="0" smtClean="0"/>
              <a:t>YÜKSEKÖĞRETİM KURUMLARI SINAVI</a:t>
            </a:r>
            <a:endParaRPr lang="tr-TR" sz="3600" dirty="0"/>
          </a:p>
        </p:txBody>
      </p:sp>
      <p:sp>
        <p:nvSpPr>
          <p:cNvPr id="3" name="2 İçerik Yer Tutucusu"/>
          <p:cNvSpPr>
            <a:spLocks noGrp="1"/>
          </p:cNvSpPr>
          <p:nvPr>
            <p:ph idx="1"/>
          </p:nvPr>
        </p:nvSpPr>
        <p:spPr/>
        <p:txBody>
          <a:bodyPr/>
          <a:lstStyle/>
          <a:p>
            <a:pPr>
              <a:buNone/>
            </a:pPr>
            <a:r>
              <a:rPr lang="tr-TR" dirty="0" smtClean="0"/>
              <a:t>Yükseköğretime geçişte şuan bir hafta sonunda 3 oturumda yapılan bir sistem uygulanmaktadır. Bunlardan ilki tek oturumda yapılan ve öğrencinin ortak müfredatta işlediği (10 sınıf ve öncesi) konuları kapsamaktadır. Bu sınavı kapsamı şu şeklidedir:</a:t>
            </a:r>
            <a:endParaRPr lang="tr-TR"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Temel Yeterlilik Sınavı (TYT)</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xmlns="" val="1540113261"/>
              </p:ext>
            </p:extLst>
          </p:nvPr>
        </p:nvGraphicFramePr>
        <p:xfrm>
          <a:off x="714348" y="2000240"/>
          <a:ext cx="7772400" cy="348488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tr-TR" dirty="0" smtClean="0"/>
                        <a:t>DERS</a:t>
                      </a:r>
                      <a:endParaRPr lang="tr-TR" dirty="0"/>
                    </a:p>
                  </a:txBody>
                  <a:tcPr/>
                </a:tc>
                <a:tc>
                  <a:txBody>
                    <a:bodyPr/>
                    <a:lstStyle/>
                    <a:p>
                      <a:r>
                        <a:rPr lang="tr-TR" dirty="0" smtClean="0"/>
                        <a:t>İÇERİK</a:t>
                      </a:r>
                      <a:endParaRPr lang="tr-TR" dirty="0"/>
                    </a:p>
                  </a:txBody>
                  <a:tcPr/>
                </a:tc>
                <a:tc>
                  <a:txBody>
                    <a:bodyPr/>
                    <a:lstStyle/>
                    <a:p>
                      <a:r>
                        <a:rPr lang="tr-TR" dirty="0" smtClean="0"/>
                        <a:t>SORU SAYILARI</a:t>
                      </a:r>
                      <a:endParaRPr lang="tr-TR" dirty="0"/>
                    </a:p>
                  </a:txBody>
                  <a:tcPr/>
                </a:tc>
              </a:tr>
              <a:tr h="370840">
                <a:tc>
                  <a:txBody>
                    <a:bodyPr/>
                    <a:lstStyle/>
                    <a:p>
                      <a:r>
                        <a:rPr lang="tr-TR" dirty="0" smtClean="0"/>
                        <a:t>TÜRKÇE</a:t>
                      </a:r>
                      <a:endParaRPr lang="tr-TR" dirty="0"/>
                    </a:p>
                  </a:txBody>
                  <a:tcPr/>
                </a:tc>
                <a:tc>
                  <a:txBody>
                    <a:bodyPr/>
                    <a:lstStyle/>
                    <a:p>
                      <a:r>
                        <a:rPr lang="tr-TR" dirty="0" smtClean="0"/>
                        <a:t>Türkçeyi kullanma gücü</a:t>
                      </a:r>
                      <a:endParaRPr lang="tr-TR" dirty="0"/>
                    </a:p>
                  </a:txBody>
                  <a:tcPr/>
                </a:tc>
                <a:tc>
                  <a:txBody>
                    <a:bodyPr/>
                    <a:lstStyle/>
                    <a:p>
                      <a:r>
                        <a:rPr lang="tr-TR" dirty="0" smtClean="0"/>
                        <a:t>40</a:t>
                      </a:r>
                      <a:endParaRPr lang="tr-TR" dirty="0"/>
                    </a:p>
                  </a:txBody>
                  <a:tcPr/>
                </a:tc>
              </a:tr>
              <a:tr h="370840">
                <a:tc>
                  <a:txBody>
                    <a:bodyPr/>
                    <a:lstStyle/>
                    <a:p>
                      <a:r>
                        <a:rPr lang="tr-TR" dirty="0" smtClean="0"/>
                        <a:t>SOSYAL</a:t>
                      </a:r>
                      <a:r>
                        <a:rPr lang="tr-TR" baseline="0" dirty="0" smtClean="0"/>
                        <a:t> BİLİMLER</a:t>
                      </a:r>
                      <a:endParaRPr lang="tr-TR" dirty="0"/>
                    </a:p>
                  </a:txBody>
                  <a:tcPr/>
                </a:tc>
                <a:tc>
                  <a:txBody>
                    <a:bodyPr/>
                    <a:lstStyle/>
                    <a:p>
                      <a:r>
                        <a:rPr lang="tr-TR" dirty="0" smtClean="0"/>
                        <a:t>Tarih</a:t>
                      </a:r>
                    </a:p>
                    <a:p>
                      <a:r>
                        <a:rPr lang="tr-TR" dirty="0" smtClean="0"/>
                        <a:t>Coğrafya</a:t>
                      </a:r>
                    </a:p>
                    <a:p>
                      <a:r>
                        <a:rPr lang="tr-TR" dirty="0" smtClean="0"/>
                        <a:t>Felsefe</a:t>
                      </a:r>
                    </a:p>
                    <a:p>
                      <a:r>
                        <a:rPr lang="tr-TR" dirty="0" smtClean="0"/>
                        <a:t>Din Kültürü</a:t>
                      </a:r>
                      <a:endParaRPr lang="tr-TR" dirty="0"/>
                    </a:p>
                  </a:txBody>
                  <a:tcPr/>
                </a:tc>
                <a:tc>
                  <a:txBody>
                    <a:bodyPr/>
                    <a:lstStyle/>
                    <a:p>
                      <a:r>
                        <a:rPr lang="tr-TR" dirty="0" smtClean="0"/>
                        <a:t>5</a:t>
                      </a:r>
                    </a:p>
                    <a:p>
                      <a:r>
                        <a:rPr lang="tr-TR" dirty="0" smtClean="0"/>
                        <a:t>5</a:t>
                      </a:r>
                    </a:p>
                    <a:p>
                      <a:r>
                        <a:rPr lang="tr-TR" dirty="0" smtClean="0"/>
                        <a:t>5</a:t>
                      </a:r>
                    </a:p>
                    <a:p>
                      <a:r>
                        <a:rPr lang="tr-TR" dirty="0" smtClean="0"/>
                        <a:t>5</a:t>
                      </a:r>
                      <a:endParaRPr lang="tr-TR" dirty="0"/>
                    </a:p>
                  </a:txBody>
                  <a:tcPr/>
                </a:tc>
              </a:tr>
              <a:tr h="370840">
                <a:tc>
                  <a:txBody>
                    <a:bodyPr/>
                    <a:lstStyle/>
                    <a:p>
                      <a:r>
                        <a:rPr lang="tr-TR" dirty="0" smtClean="0"/>
                        <a:t>MATEMATİK</a:t>
                      </a:r>
                      <a:endParaRPr lang="tr-TR" dirty="0"/>
                    </a:p>
                  </a:txBody>
                  <a:tcPr/>
                </a:tc>
                <a:tc>
                  <a:txBody>
                    <a:bodyPr/>
                    <a:lstStyle/>
                    <a:p>
                      <a:r>
                        <a:rPr lang="tr-TR" dirty="0" smtClean="0"/>
                        <a:t>Matematiksel</a:t>
                      </a:r>
                      <a:r>
                        <a:rPr lang="tr-TR" baseline="0" dirty="0" smtClean="0"/>
                        <a:t> ilişkilerden yararlanma</a:t>
                      </a:r>
                      <a:endParaRPr lang="tr-TR" dirty="0"/>
                    </a:p>
                  </a:txBody>
                  <a:tcPr/>
                </a:tc>
                <a:tc>
                  <a:txBody>
                    <a:bodyPr/>
                    <a:lstStyle/>
                    <a:p>
                      <a:r>
                        <a:rPr lang="tr-TR" dirty="0" smtClean="0"/>
                        <a:t>40</a:t>
                      </a:r>
                      <a:endParaRPr lang="tr-TR" dirty="0"/>
                    </a:p>
                  </a:txBody>
                  <a:tcPr/>
                </a:tc>
              </a:tr>
              <a:tr h="370840">
                <a:tc>
                  <a:txBody>
                    <a:bodyPr/>
                    <a:lstStyle/>
                    <a:p>
                      <a:r>
                        <a:rPr lang="tr-TR" dirty="0" smtClean="0"/>
                        <a:t>FEN BİLİMLERİ</a:t>
                      </a:r>
                      <a:endParaRPr lang="tr-TR" dirty="0"/>
                    </a:p>
                  </a:txBody>
                  <a:tcPr/>
                </a:tc>
                <a:tc>
                  <a:txBody>
                    <a:bodyPr/>
                    <a:lstStyle/>
                    <a:p>
                      <a:r>
                        <a:rPr lang="tr-TR" dirty="0" smtClean="0"/>
                        <a:t>Fizik</a:t>
                      </a:r>
                    </a:p>
                    <a:p>
                      <a:r>
                        <a:rPr lang="tr-TR" dirty="0" smtClean="0"/>
                        <a:t>Kimya</a:t>
                      </a:r>
                    </a:p>
                    <a:p>
                      <a:r>
                        <a:rPr lang="tr-TR" dirty="0" smtClean="0"/>
                        <a:t>Biyoloji</a:t>
                      </a:r>
                      <a:endParaRPr lang="tr-TR" dirty="0"/>
                    </a:p>
                  </a:txBody>
                  <a:tcPr/>
                </a:tc>
                <a:tc>
                  <a:txBody>
                    <a:bodyPr/>
                    <a:lstStyle/>
                    <a:p>
                      <a:r>
                        <a:rPr lang="tr-TR" dirty="0" smtClean="0"/>
                        <a:t>7</a:t>
                      </a:r>
                    </a:p>
                    <a:p>
                      <a:r>
                        <a:rPr lang="tr-TR" dirty="0" smtClean="0"/>
                        <a:t>7</a:t>
                      </a:r>
                    </a:p>
                    <a:p>
                      <a:r>
                        <a:rPr lang="tr-TR" dirty="0" smtClean="0"/>
                        <a:t>6</a:t>
                      </a:r>
                      <a:endParaRPr lang="tr-TR" dirty="0"/>
                    </a:p>
                  </a:txBody>
                  <a:tcPr/>
                </a:tc>
              </a:tr>
            </a:tbl>
          </a:graphicData>
        </a:graphic>
      </p:graphicFrame>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1046</TotalTime>
  <Words>728</Words>
  <Application>Microsoft Office PowerPoint</Application>
  <PresentationFormat>Ekran Gösterisi (4:3)</PresentationFormat>
  <Paragraphs>258</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Blends</vt:lpstr>
      <vt:lpstr>Kayseri  Anadolu İmam-Hatip Lisesi</vt:lpstr>
      <vt:lpstr>  LİSE’ DE DERS SEÇİMİ </vt:lpstr>
      <vt:lpstr>YARINA YATIRIM YAPMADAN YARINI KAZANAMAZSINIZ, YARINA YATIRIM YAPMADAN YARINI HAK EDEMEZSİNİZ. </vt:lpstr>
      <vt:lpstr>  Meslek Seçiminde Dikkat</vt:lpstr>
      <vt:lpstr>Mesleklerin Özelliklerini Tanıma </vt:lpstr>
      <vt:lpstr> Kendi Özelliklerinizle Mesleğin Özellikleri Arasındaki Ortak Noktaları Bulma </vt:lpstr>
      <vt:lpstr>Slayt 7</vt:lpstr>
      <vt:lpstr>YÜKSEKÖĞRETİM KURUMLARI SINAVI</vt:lpstr>
      <vt:lpstr>Temel Yeterlilik Sınavı (TYT)</vt:lpstr>
      <vt:lpstr>TYT Puan Türleri</vt:lpstr>
      <vt:lpstr>İkinci oturum</vt:lpstr>
      <vt:lpstr>İKİNCİ OTURUM SINAV İÇERİĞİ</vt:lpstr>
      <vt:lpstr>PUAN TÜRÜ VE DERSLER</vt:lpstr>
      <vt:lpstr>Örnek Bölümler</vt:lpstr>
      <vt:lpstr>Örnek Bölümler</vt:lpstr>
      <vt:lpstr>Örnek Bölümler</vt:lpstr>
      <vt:lpstr>11. SINIF ORTAK DERSLER</vt:lpstr>
      <vt:lpstr>ORTAK DERSLER </vt:lpstr>
      <vt:lpstr>SEÇMELİ DERSLER -1</vt:lpstr>
      <vt:lpstr>SEÇMELİ DERSLER -2</vt:lpstr>
      <vt:lpstr>SEÇMELİ DERSLER -3</vt:lpstr>
      <vt:lpstr>Slayt 22</vt:lpstr>
      <vt:lpstr>Seçmeli Dersler</vt:lpstr>
      <vt:lpstr>Seçmeli Dersler</vt:lpstr>
      <vt:lpstr>Seçmeli Dersler </vt:lpstr>
      <vt:lpstr>Seçmeli Dersler</vt:lpstr>
      <vt:lpstr>SINIF GEÇME</vt:lpstr>
      <vt:lpstr>SINIF GEÇME</vt:lpstr>
      <vt:lpstr>SINIF GEÇME</vt:lpstr>
      <vt:lpstr>SINIF GEÇME</vt:lpstr>
      <vt:lpstr>Slayt 31</vt:lpstr>
    </vt:vector>
  </TitlesOfParts>
  <Company>OYM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OYM</dc:creator>
  <cp:lastModifiedBy>pc2</cp:lastModifiedBy>
  <cp:revision>133</cp:revision>
  <dcterms:created xsi:type="dcterms:W3CDTF">2002-03-04T08:24:39Z</dcterms:created>
  <dcterms:modified xsi:type="dcterms:W3CDTF">2019-02-06T08:46:35Z</dcterms:modified>
</cp:coreProperties>
</file>