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50"/>
  </p:notesMasterIdLst>
  <p:sldIdLst>
    <p:sldId id="367" r:id="rId2"/>
    <p:sldId id="393" r:id="rId3"/>
    <p:sldId id="321" r:id="rId4"/>
    <p:sldId id="324" r:id="rId5"/>
    <p:sldId id="325" r:id="rId6"/>
    <p:sldId id="405" r:id="rId7"/>
    <p:sldId id="397" r:id="rId8"/>
    <p:sldId id="404" r:id="rId9"/>
    <p:sldId id="326" r:id="rId10"/>
    <p:sldId id="390" r:id="rId11"/>
    <p:sldId id="398" r:id="rId12"/>
    <p:sldId id="364" r:id="rId13"/>
    <p:sldId id="394" r:id="rId14"/>
    <p:sldId id="328" r:id="rId15"/>
    <p:sldId id="403" r:id="rId16"/>
    <p:sldId id="384" r:id="rId17"/>
    <p:sldId id="375" r:id="rId18"/>
    <p:sldId id="392" r:id="rId19"/>
    <p:sldId id="376" r:id="rId20"/>
    <p:sldId id="333" r:id="rId21"/>
    <p:sldId id="334" r:id="rId22"/>
    <p:sldId id="402" r:id="rId23"/>
    <p:sldId id="337" r:id="rId24"/>
    <p:sldId id="339" r:id="rId25"/>
    <p:sldId id="366" r:id="rId26"/>
    <p:sldId id="286" r:id="rId27"/>
    <p:sldId id="345" r:id="rId28"/>
    <p:sldId id="396" r:id="rId29"/>
    <p:sldId id="347" r:id="rId30"/>
    <p:sldId id="351" r:id="rId31"/>
    <p:sldId id="352" r:id="rId32"/>
    <p:sldId id="400" r:id="rId33"/>
    <p:sldId id="348" r:id="rId34"/>
    <p:sldId id="349" r:id="rId35"/>
    <p:sldId id="350" r:id="rId36"/>
    <p:sldId id="382" r:id="rId37"/>
    <p:sldId id="401" r:id="rId38"/>
    <p:sldId id="395" r:id="rId39"/>
    <p:sldId id="406" r:id="rId40"/>
    <p:sldId id="408" r:id="rId41"/>
    <p:sldId id="399" r:id="rId42"/>
    <p:sldId id="411" r:id="rId43"/>
    <p:sldId id="409" r:id="rId44"/>
    <p:sldId id="410" r:id="rId45"/>
    <p:sldId id="379" r:id="rId46"/>
    <p:sldId id="380" r:id="rId47"/>
    <p:sldId id="381" r:id="rId48"/>
    <p:sldId id="386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CC"/>
    <a:srgbClr val="C80085"/>
    <a:srgbClr val="FFD1D1"/>
    <a:srgbClr val="A50021"/>
    <a:srgbClr val="660033"/>
    <a:srgbClr val="000066"/>
    <a:srgbClr val="003399"/>
    <a:srgbClr val="66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29" autoAdjust="0"/>
  </p:normalViewPr>
  <p:slideViewPr>
    <p:cSldViewPr>
      <p:cViewPr>
        <p:scale>
          <a:sx n="70" d="100"/>
          <a:sy n="70" d="100"/>
        </p:scale>
        <p:origin x="-139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5F6984-1FF2-4FCA-AFF8-870996D82F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31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047B554C-8820-4AFB-BFB1-B98C9C249DA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F4888-BB20-4AEF-A0BD-A649C71E4FDE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9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10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9CBDC83-5A9C-4F19-989A-6C5D24C6ECE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20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84CAA1BB-E7E3-4B28-8FB1-5EFF05DA628A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21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736946C5-1671-413B-B1D2-C11835BFE195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29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EAF450C2-839D-4AE7-A488-1130C133BA6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34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4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5" name="25 Düz Bağlayıcı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6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7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8 Oval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9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30 Oval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31 Oval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9BEE-18D3-44E0-A2CD-AF573DBF10A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23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24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1B0-21BD-4B37-AFED-BA1B430B72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65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9AE0-A0BA-4E03-B370-37AC6355C20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7FD8-1435-4195-906B-FA3F62EDF4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2611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EF9-1A3B-46C7-840E-C526403D77F8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095F-C2F8-442F-A817-D7883589B4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7668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F48A-6342-41D8-ACB8-C6E263553C1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3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Küçük 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9F60-65CA-4F86-9305-8A563182DEF5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8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E1BB-2F5C-4C3B-87A0-8F15D509D70C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3242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C3CF8C-3C13-4604-BDEF-E65FA9D59557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6696AB-33B6-4BE1-A19C-CDC06F3433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451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5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26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27 Oval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8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9 Oval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30 Oval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31 Düz Bağlayıcı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CB49-C1AE-464F-938A-0B3BCDB34207}" type="datetimeFigureOut">
              <a:rPr lang="tr-TR">
                <a:solidFill>
                  <a:srgbClr val="F4E7ED"/>
                </a:solidFill>
              </a:rPr>
              <a:pPr>
                <a:defRPr/>
              </a:pPr>
              <a:t>2.10.2018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4E7ED"/>
              </a:solidFill>
            </a:endParaRPr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27E4-E1CA-41A2-9F62-1E615AC259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58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D34A-0A13-41FA-AF56-54B659FA9285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F14D-D631-48F8-BD06-09BECD410F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8549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471C-B027-4E70-8F5D-58FD80FFA93E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3EEC-2D10-430E-8F06-B70737C2AB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102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780044-AB3E-481A-B471-4526EBEEF8EF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8096BC-9A6E-4B57-B378-1E3AE2F75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471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23EC-67A1-41F6-9B33-CEF347BB31A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050C-9024-4DBD-AFE0-179DC8B12C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70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8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568ED6-1E69-4E7B-9E45-A162BE122789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7330B8-1527-4B56-ACE2-F40BD4E07D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8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6BBA40-1BB0-4C6B-840F-D709FBC72BB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107DC6-3A2E-40D6-A427-6ECC5B08B8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837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052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DD4DB-F9BF-4C88-A336-33EBE4E72036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DD1F38-3C56-492B-BE5D-4EA1C93A0F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8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7" r:id="rId12"/>
    <p:sldLayoutId id="2147483818" r:id="rId13"/>
    <p:sldLayoutId id="2147483819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1" y="3068960"/>
            <a:ext cx="479428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ikdörtgen 10"/>
          <p:cNvSpPr/>
          <p:nvPr/>
        </p:nvSpPr>
        <p:spPr>
          <a:xfrm>
            <a:off x="4939366" y="4581128"/>
            <a:ext cx="38090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  <a:latin typeface="Aharoni" pitchFamily="2" charset="-79"/>
                <a:cs typeface="Aharoni" pitchFamily="2" charset="-79"/>
              </a:rPr>
              <a:t>REHBERLİK SERVİSİ</a:t>
            </a:r>
            <a:endParaRPr lang="tr-T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5726" y="620688"/>
            <a:ext cx="87464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Kayseri Anadolu İmam-Hatip Lisesi</a:t>
            </a:r>
          </a:p>
          <a:p>
            <a:pPr algn="ctr"/>
            <a:r>
              <a:rPr lang="tr-T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Fen ve Sosyal Bilimler Proje Okulu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7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123187" y="1268760"/>
            <a:ext cx="4808853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tr-TR" sz="2800" u="sng" dirty="0">
                <a:solidFill>
                  <a:prstClr val="black"/>
                </a:solidFill>
                <a:latin typeface="Trebuchet MS" panose="020B0603020202020204" pitchFamily="34" charset="0"/>
              </a:rPr>
              <a:t>Hedefler: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ve fırsatların etkili biçimde kullanılmasına                               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Dikkatimizin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dağılmamasına ,                                             Daha az hayal kurmamıza,                                                Planlı ve programlı çalışmamıza yardım eder.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Her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çalışma bir amaca yönelik olmalıdır.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sınıfını BAŞARILI BİR ŞEKİLDE geçmek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okulunu bitirmek ve sınavı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kazanmak</a:t>
            </a:r>
            <a:endParaRPr lang="tr-TR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10 Resim" descr="HİYERAR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95400"/>
            <a:ext cx="4032448" cy="436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73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725760"/>
          </a:xfrm>
          <a:solidFill>
            <a:srgbClr val="8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AMAÇ  BELİRLEMEK NEDEN  ÖNEMLİDİR</a:t>
            </a:r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7704856" cy="43445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altLang="tr-TR" sz="2800" i="1" dirty="0" smtClean="0">
                <a:latin typeface="Trebuchet MS" panose="020B0603020202020204" pitchFamily="34" charset="0"/>
              </a:rPr>
              <a:t>Hedefleriniz </a:t>
            </a:r>
            <a:r>
              <a:rPr lang="tr-TR" altLang="tr-TR" sz="2800" i="1" dirty="0">
                <a:latin typeface="Trebuchet MS" panose="020B0603020202020204" pitchFamily="34" charset="0"/>
              </a:rPr>
              <a:t>sizi amaçlarınıza, yani sonuca götürür. Bir şeyi başarmak için ortada gözle görülür bir hedef olmalıdır.</a:t>
            </a:r>
            <a:endParaRPr lang="tr-TR" altLang="tr-TR" sz="28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4 </a:t>
            </a:r>
            <a:r>
              <a:rPr lang="tr-TR" altLang="tr-TR" sz="2200" b="0" dirty="0">
                <a:latin typeface="Trebuchet MS" panose="020B0603020202020204" pitchFamily="34" charset="0"/>
              </a:rPr>
              <a:t>temmuz 1952 günü 34 yaşında bir kadın pasifik okyanusuna dalarak Kaliforniya ya doğru yüzmeye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başladı. Eğer </a:t>
            </a:r>
            <a:r>
              <a:rPr lang="tr-TR" altLang="tr-TR" sz="2200" b="0" dirty="0">
                <a:latin typeface="Trebuchet MS" panose="020B0603020202020204" pitchFamily="34" charset="0"/>
              </a:rPr>
              <a:t>başarılı olursa bunu yapan ilk kadın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olacaktı </a:t>
            </a:r>
            <a:r>
              <a:rPr lang="tr-TR" altLang="tr-TR" sz="2200" b="0" dirty="0">
                <a:latin typeface="Trebuchet MS" panose="020B0603020202020204" pitchFamily="34" charset="0"/>
              </a:rPr>
              <a:t>sabah su vücudu uyuşturacak kadar soğuktu ve sis o kadar yoğundu ki beraberindeki tekneleri güçlükle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seçebiliyordu. Köpek </a:t>
            </a:r>
            <a:r>
              <a:rPr lang="tr-TR" altLang="tr-TR" sz="2200" b="0" dirty="0">
                <a:latin typeface="Trebuchet MS" panose="020B0603020202020204" pitchFamily="34" charset="0"/>
              </a:rPr>
              <a:t>balıklarına ve dondurucu soğuğa hiç aldırış etmeden 15 saat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yüzdü. Kıyıya </a:t>
            </a:r>
            <a:r>
              <a:rPr lang="tr-TR" altLang="tr-TR" sz="2200" b="0" dirty="0">
                <a:latin typeface="Trebuchet MS" panose="020B0603020202020204" pitchFamily="34" charset="0"/>
              </a:rPr>
              <a:t>yarım mil kala kendisini sudan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çıkarmalarını istedi, azimli </a:t>
            </a:r>
            <a:r>
              <a:rPr lang="tr-TR" altLang="tr-TR" sz="2200" b="0" dirty="0">
                <a:latin typeface="Trebuchet MS" panose="020B0603020202020204" pitchFamily="34" charset="0"/>
              </a:rPr>
              <a:t>yüzücü bunun nedenini şöyle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açıkladı: ”Karayı </a:t>
            </a:r>
            <a:r>
              <a:rPr lang="tr-TR" altLang="tr-TR" sz="2200" b="0" dirty="0">
                <a:latin typeface="Trebuchet MS" panose="020B0603020202020204" pitchFamily="34" charset="0"/>
              </a:rPr>
              <a:t>görebilseydim başarabilirdim…” </a:t>
            </a:r>
            <a:endParaRPr lang="tr-TR" altLang="tr-TR" sz="2200" b="0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vazgeçmesinin </a:t>
            </a:r>
            <a:r>
              <a:rPr lang="tr-TR" altLang="tr-TR" sz="2200" b="0" dirty="0">
                <a:latin typeface="Trebuchet MS" panose="020B0603020202020204" pitchFamily="34" charset="0"/>
              </a:rPr>
              <a:t>nedeni ne soğuk nede yorgunluktu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….</a:t>
            </a: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Tek </a:t>
            </a:r>
            <a:r>
              <a:rPr lang="tr-TR" altLang="tr-TR" sz="2200" b="0" dirty="0">
                <a:latin typeface="Trebuchet MS" panose="020B0603020202020204" pitchFamily="34" charset="0"/>
              </a:rPr>
              <a:t>neden sis yüzünden karayı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görememesiydi.</a:t>
            </a:r>
            <a:endParaRPr lang="tr-TR" altLang="tr-TR" sz="2200" b="0" dirty="0">
              <a:latin typeface="Trebuchet MS" panose="020B0603020202020204" pitchFamily="34" charset="0"/>
            </a:endParaRPr>
          </a:p>
          <a:p>
            <a:endParaRPr lang="tr-TR" sz="2800" b="0" dirty="0">
              <a:latin typeface="Trebuchet MS" panose="020B0603020202020204" pitchFamily="34" charset="0"/>
            </a:endParaRPr>
          </a:p>
        </p:txBody>
      </p:sp>
      <p:sp>
        <p:nvSpPr>
          <p:cNvPr id="4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221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0"/>
            <a:ext cx="7776863" cy="6858000"/>
          </a:xfrm>
        </p:spPr>
      </p:pic>
      <p:sp>
        <p:nvSpPr>
          <p:cNvPr id="12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174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HEDEFE NASIL ULAŞILIR?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522611"/>
            <a:ext cx="7065843" cy="4786709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Konu tekrarı yaparak,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Her gün belli sayıda test çözerek,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sınavlarına girerek,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sınavlarının sonuçlarına göre plan hazırlayarak,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Çözemediğiniz soruları görmezden gelmeyerek,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İlgi ,yetenek ve değerlerinize uygun bir hedef belirleyerek.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sp>
        <p:nvSpPr>
          <p:cNvPr id="4" name="AutoShape 4" descr="http://olaygazetesi.co.uk/wp-content/uploads/2015/07/hedef1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62" y="1052736"/>
            <a:ext cx="37065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2103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172400" cy="504056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 için gerekli araç-gereç/malzemeleri mutlaka getirin.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Defteri-kitabı, gerekli malzemesi olmayan bir öğrencinin okula gelmesinin de hiçbir anlamı olmaz.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Derse gelmeden önce o derste işlenecek yeni konuya göz atmanız konuyu daha iyi kavramanızı sağlayacaktır.</a:t>
            </a:r>
            <a:endParaRPr lang="tr-TR" sz="32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14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C80085">
                  <a:shade val="30000"/>
                  <a:satMod val="115000"/>
                </a:srgbClr>
              </a:gs>
              <a:gs pos="50000">
                <a:srgbClr val="C80085">
                  <a:shade val="67500"/>
                  <a:satMod val="115000"/>
                </a:srgbClr>
              </a:gs>
              <a:gs pos="100000">
                <a:srgbClr val="C8008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DERSE HAZIRLIKLI GELME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8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EHBERLİK VE PSİKOLOJİ ARŞİVİ\REHBERLİK PANOSU\VERİMLİ DERS ÇALIŞMA VE ZAMAN YÖNETİMİ\10169246_10152335409599726_594317339980253266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712968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0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920880" cy="6858000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5459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8720"/>
            <a:ext cx="7920880" cy="5953298"/>
          </a:xfrm>
          <a:prstGeom prst="rect">
            <a:avLst/>
          </a:prstGeom>
        </p:spPr>
      </p:pic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86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7848872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7992888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ÇALIŞMA,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699248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Uygun ortamda,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Belli bir plan dahilinde,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Odaklanarak yapılan çalışmadır.</a:t>
            </a:r>
          </a:p>
          <a:p>
            <a:endParaRPr lang="tr-TR" sz="12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Trebuchet MS" panose="020B0603020202020204" pitchFamily="34" charset="0"/>
              </a:rPr>
              <a:t>Bu çalışma sonunda alınan bilgiler kısa süreli bellekten uzun süreli belleğe geçirilir ve bu bilgiler kullanılır.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20190" r="3490" b="20382"/>
          <a:stretch/>
        </p:blipFill>
        <p:spPr>
          <a:xfrm>
            <a:off x="4355976" y="908720"/>
            <a:ext cx="439248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7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2AFD8-489B-460B-9962-2ACC7E57BDC9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20</a:t>
            </a:fld>
            <a:endParaRPr lang="tr-TR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8239"/>
            <a:ext cx="27432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07504" y="162683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203575" y="1989138"/>
            <a:ext cx="172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tr-TR">
              <a:latin typeface="Trebuchet MS" panose="020B0603020202020204" pitchFamily="34" charset="0"/>
            </a:endParaRPr>
          </a:p>
        </p:txBody>
      </p:sp>
      <p:graphicFrame>
        <p:nvGraphicFramePr>
          <p:cNvPr id="12193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79412"/>
              </p:ext>
            </p:extLst>
          </p:nvPr>
        </p:nvGraphicFramePr>
        <p:xfrm>
          <a:off x="2922712" y="2635469"/>
          <a:ext cx="5545137" cy="3052863"/>
        </p:xfrm>
        <a:graphic>
          <a:graphicData uri="http://schemas.openxmlformats.org/drawingml/2006/table">
            <a:tbl>
              <a:tblPr/>
              <a:tblGrid>
                <a:gridCol w="5545137"/>
              </a:tblGrid>
              <a:tr h="596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Okul Tekrarı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Yarınki Derslere Hazırlık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Test Çözümü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dakika Kitap Okuma            (40-50 sayfa)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10" name="Text Box 72"/>
          <p:cNvSpPr txBox="1">
            <a:spLocks noChangeArrowheads="1"/>
          </p:cNvSpPr>
          <p:nvPr/>
        </p:nvSpPr>
        <p:spPr bwMode="auto">
          <a:xfrm>
            <a:off x="3132440" y="908720"/>
            <a:ext cx="5400000" cy="7150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İÇİ</a:t>
            </a:r>
          </a:p>
        </p:txBody>
      </p:sp>
    </p:spTree>
    <p:extLst>
      <p:ext uri="{BB962C8B-B14F-4D97-AF65-F5344CB8AC3E}">
        <p14:creationId xmlns:p14="http://schemas.microsoft.com/office/powerpoint/2010/main" val="32846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16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           </a:t>
            </a:r>
          </a:p>
        </p:txBody>
      </p:sp>
      <p:graphicFrame>
        <p:nvGraphicFramePr>
          <p:cNvPr id="40021" name="Group 8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4141910"/>
              </p:ext>
            </p:extLst>
          </p:nvPr>
        </p:nvGraphicFramePr>
        <p:xfrm>
          <a:off x="2915816" y="2708920"/>
          <a:ext cx="5759896" cy="2952751"/>
        </p:xfrm>
        <a:graphic>
          <a:graphicData uri="http://schemas.openxmlformats.org/drawingml/2006/table">
            <a:tbl>
              <a:tblPr/>
              <a:tblGrid>
                <a:gridCol w="1794761"/>
                <a:gridCol w="3965135"/>
              </a:tblGrid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İçin 1 Saat konu +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için 1 Saat Konu +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 Hafta çalışılan konuların kısa tekrarı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8E515-FA6E-4BDC-B9D5-7BC0BEBD57D8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292115"/>
              </p:ext>
            </p:extLst>
          </p:nvPr>
        </p:nvGraphicFramePr>
        <p:xfrm>
          <a:off x="395536" y="2708920"/>
          <a:ext cx="2520000" cy="3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Bit Eşlem Resmi" r:id="rId5" imgW="1924319" imgH="2276793" progId="PBrush">
                  <p:embed/>
                </p:oleObj>
              </mc:Choice>
              <mc:Fallback>
                <p:oleObj name="Bit Eşlem Resmi" r:id="rId5" imgW="1924319" imgH="2276793" progId="PBrush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2520000" cy="32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5" name="Text Box 67"/>
          <p:cNvSpPr txBox="1">
            <a:spLocks noChangeArrowheads="1"/>
          </p:cNvSpPr>
          <p:nvPr/>
        </p:nvSpPr>
        <p:spPr bwMode="auto">
          <a:xfrm>
            <a:off x="3203848" y="945251"/>
            <a:ext cx="5400000" cy="72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SONU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162684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</p:spTree>
    <p:extLst>
      <p:ext uri="{BB962C8B-B14F-4D97-AF65-F5344CB8AC3E}">
        <p14:creationId xmlns:p14="http://schemas.microsoft.com/office/powerpoint/2010/main" val="35858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D:\REHBERLİK VE PSİKOLOJİ ARŞİVİ\REHBERLİK PANOSU\VERİMLİ DERS ÇALIŞMA VE ZAMAN YÖNETİMİ\1780171_10204804026235020_447797448889933945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933971"/>
              </p:ext>
            </p:extLst>
          </p:nvPr>
        </p:nvGraphicFramePr>
        <p:xfrm>
          <a:off x="179512" y="29508"/>
          <a:ext cx="8964491" cy="6828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946"/>
                <a:gridCol w="810175"/>
                <a:gridCol w="434227"/>
                <a:gridCol w="704571"/>
                <a:gridCol w="391486"/>
                <a:gridCol w="939568"/>
                <a:gridCol w="548081"/>
                <a:gridCol w="782973"/>
                <a:gridCol w="469784"/>
                <a:gridCol w="782973"/>
                <a:gridCol w="548081"/>
                <a:gridCol w="861270"/>
                <a:gridCol w="481181"/>
                <a:gridCol w="810175"/>
              </a:tblGrid>
              <a:tr h="4683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Trebuchet MS" panose="020B0603020202020204" pitchFamily="34" charset="0"/>
                        </a:rPr>
                        <a:t>HAFTALIK DERS ÇALIŞMA PROGRAMI</a:t>
                      </a:r>
                      <a:endParaRPr lang="tr-TR" sz="11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52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SALI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ÇARŞAMBA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Trebuchet MS" panose="020B0603020202020204" pitchFamily="34" charset="0"/>
                        </a:rPr>
                        <a:t>PERŞEMBE</a:t>
                      </a:r>
                      <a:endParaRPr lang="tr-TR" sz="800" b="1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4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08:00  09:00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13:00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13:00 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618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89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71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48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346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491880" y="1642730"/>
            <a:ext cx="50292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45’+5’+10’=60’</a:t>
            </a:r>
            <a:endParaRPr lang="tr-TR" sz="3600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 dakika ders çalıştıktan sonra</a:t>
            </a:r>
            <a:r>
              <a:rPr lang="tr-TR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5 dakika çalıştığınız konuları gözden geçirmelisiniz</a:t>
            </a: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Her çalışma süresinden sonra da 10  dakikalık bir dinlenme arası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vermelisiniz.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En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verimli çalışma aralıklı çalışmadır. </a:t>
            </a:r>
            <a:endParaRPr lang="tr-TR" dirty="0" smtClean="0">
              <a:solidFill>
                <a:srgbClr val="04617B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Birbirine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benzeyen dersler üst üste çalışılmamalıdır.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3048000" y="33979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3962400" y="3016924"/>
            <a:ext cx="914400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4876800" y="38170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4267200" y="2407325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48000" y="243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07504" y="44624"/>
            <a:ext cx="86400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ZAMANIN İYİ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KULLANILMASI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 </a:t>
            </a: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VE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PLANLANMASI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NASIL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BİR ZAMANLAMA </a:t>
            </a: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,DERS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ÇALIŞIRKEN EN YÜKSEK VERİMİ SAĞLAR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1981200" y="2895600"/>
            <a:ext cx="76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267200" y="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4267200" y="4126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400" b="1" smtClean="0">
                <a:solidFill>
                  <a:schemeClr val="bg1"/>
                </a:solidFill>
              </a:rPr>
              <a:pPr algn="ctr">
                <a:defRPr/>
              </a:pPr>
              <a:t>24</a:t>
            </a:fld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742"/>
            <a:ext cx="3635896" cy="45566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0761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/>
          <a:stretch/>
        </p:blipFill>
        <p:spPr>
          <a:xfrm>
            <a:off x="205221" y="717520"/>
            <a:ext cx="7895171" cy="6095856"/>
          </a:xfrm>
        </p:spPr>
      </p:pic>
      <p:sp>
        <p:nvSpPr>
          <p:cNvPr id="4" name="Dikdörtgen 3"/>
          <p:cNvSpPr/>
          <p:nvPr/>
        </p:nvSpPr>
        <p:spPr>
          <a:xfrm>
            <a:off x="107504" y="66690"/>
            <a:ext cx="8640960" cy="584775"/>
          </a:xfrm>
          <a:prstGeom prst="rect">
            <a:avLst/>
          </a:prstGeom>
          <a:solidFill>
            <a:srgbClr val="C8008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200" b="1" cap="none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ÇALIŞMA ORTAMININ DÜZENLENMESİ</a:t>
            </a:r>
            <a:endParaRPr lang="tr-TR" sz="3200" b="1" cap="none" spc="1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09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7776864" cy="671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7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tkili dinlem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2751851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44016" y="836712"/>
            <a:ext cx="6876256" cy="51283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	</a:t>
            </a:r>
            <a:r>
              <a:rPr lang="tr-TR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En etkili öğrenme öğrenci derse katıldığı zaman gerçekleşir. </a:t>
            </a:r>
          </a:p>
          <a:p>
            <a:pPr>
              <a:buNone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Etkili dinlemek için neler yapmalıdır;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anlattıklarından yola çıkarak daha sonra neler söyleyebileceğini tahmin etmeliyiz.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 konuyu anlatırken ipuçları verebilir, bunları yakalamaya çalışmalıyız.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tutarak dinlediklerinizi tekrar ederseniz, devamlı uyanık kalabilirsiniz.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800000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ETKİLİ DİNLEME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64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REHBERLİK VE PSİKOLOJİ ARŞİVİ\REHBERLİK PANOSU\VERİMLİ DERS ÇALIŞMA VE ZAMAN YÖNETİMİ\dersi_derste_ogr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3" t="5530" r="5516" b="5575"/>
          <a:stretch/>
        </p:blipFill>
        <p:spPr bwMode="auto">
          <a:xfrm>
            <a:off x="5044272" y="1627833"/>
            <a:ext cx="3704191" cy="33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DERSİ, DERSTE DİNLEMEZSENİZ…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040560" cy="43891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Akşam eve gidince konuyu anlamak için ekstra zaman kaybı.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Konular birikir.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Yazılılarda istenen notlar alınamaz.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 smtClean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>
                <a:latin typeface="Trebuchet MS" panose="020B0603020202020204" pitchFamily="34" charset="0"/>
              </a:rPr>
              <a:t>Hergün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tr-TR" dirty="0">
                <a:latin typeface="Trebuchet MS" panose="020B0603020202020204" pitchFamily="34" charset="0"/>
              </a:rPr>
              <a:t>45 </a:t>
            </a:r>
            <a:r>
              <a:rPr lang="tr-TR" dirty="0" err="1">
                <a:latin typeface="Trebuchet MS" panose="020B0603020202020204" pitchFamily="34" charset="0"/>
              </a:rPr>
              <a:t>dk</a:t>
            </a:r>
            <a:r>
              <a:rPr lang="tr-TR" dirty="0">
                <a:latin typeface="Trebuchet MS" panose="020B0603020202020204" pitchFamily="34" charset="0"/>
              </a:rPr>
              <a:t> çalışmak mı, yazılıya bir - iki gün kala 4-5 saat çalışmak mı?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Son gün 4-5 saat çalışsanız da konuları hazmetmek kolay değil.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5709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D0D10-35B3-49D9-B5D1-D427519D4BEF}" type="slidenum">
              <a:rPr lang="tr-TR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016" y="692150"/>
            <a:ext cx="7772400" cy="1152525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DERSİ DERSTE ÖĞRENMEK, SOSYAL ETKİNLİKLERİNE ZAMAN VE İMKAN SAĞLAR</a:t>
            </a:r>
            <a:endParaRPr lang="tr-TR" sz="28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6872" name="Picture 8" descr="BikeTrail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3782"/>
            <a:ext cx="27368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3" name="Picture 9" descr="mother-child-800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97" y="4077494"/>
            <a:ext cx="25146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MotherAndChild 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759137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6" name="Picture 12" descr="tGerrans%20driving%20the%20Elite%20bun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03251"/>
            <a:ext cx="253682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8138" name="Picture 13" descr="tRace%20winner%20Simon%20Gerrans%20holds%20the%20Teams%20Ch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3234"/>
            <a:ext cx="2503487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ayt Numarası Yer Tutucusu 4"/>
          <p:cNvSpPr txBox="1">
            <a:spLocks/>
          </p:cNvSpPr>
          <p:nvPr/>
        </p:nvSpPr>
        <p:spPr>
          <a:xfrm>
            <a:off x="8281988" y="5886450"/>
            <a:ext cx="609600" cy="52070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614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640000" cy="720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NİÇİN OKULA GİDİYORUZ; AMACIMIZ NE?</a:t>
            </a:r>
            <a:endParaRPr lang="tr-TR" sz="440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4925505" cy="504041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Başarılı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şeyler üretebilmek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Meslek sahibi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Kendi ayakları üzerinde durabilmek için</a:t>
            </a: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7654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r="3355" b="2866"/>
          <a:stretch/>
        </p:blipFill>
        <p:spPr>
          <a:xfrm>
            <a:off x="5364088" y="908720"/>
            <a:ext cx="3392682" cy="4822012"/>
          </a:xfrm>
          <a:noFill/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3E73-0E97-4343-9EB9-562904C46F42}" type="slidenum">
              <a:rPr lang="tr-TR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980728"/>
            <a:ext cx="4392488" cy="5591544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Öğrenilen bilgilerin % 70’i 1 saat içinde, % 80’i 24 saat içinde unutulmaktadır. 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Unutmayı azaltan en önemli etkinlik tekrardır!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Özellikle uykudan önce ya da sabah kalktığınızda yapılan tekrarlar unutmayı engeller. 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Sürekli ve belirli aralıklarla tekrar yapın.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Haftanın belirli saatlerini, ayın belirli günlerini tekrar yapmak amacıyla belirleyin.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Tuttuğunuz notlarla tekrar yaparsanız zaman kazanırsınız.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başkasına anlatarak tekrar yapmanın da büyük yararı vardır.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Tekrar yaparken aynı türden dersleri bir arada çalışmayın. Bu durum sıkıcı olacağı için dikkatinizi dağıtır.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704"/>
            <a:ext cx="8640000" cy="720000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TEKRAR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399593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Neden Düzenli Tekrar Yapmam Gerekiyor?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944" y="836712"/>
            <a:ext cx="4320480" cy="5903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Konu daha kolay anlaşılır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Anlaşılmayan konular için zaman kazanılır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Anlaşılan konular hafızaya aktarılması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sağlanılır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sonraki bilgilerin daha kolay anlaşılması sağlanır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Sınava daha az kaygılı gireriz.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Öğrenmek için öğrenmiş oluruz.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 gecesi çalışma günü kurtarmak ve geçer not almak için yapılır.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86" name="Picture 2" descr="D:\REHBERLİK VE PSİKOLOJİ ARŞİVİ\REHBERLİK PANOSU\VERİMLİ DERS ÇALIŞMA VE ZAMAN YÖNETİMİ\verimliders_tekr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4032448" cy="60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1052736"/>
            <a:ext cx="4680520" cy="543270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Bilgiyi saklamanın ve ilerde anımsamanın en etkili yolu not almak, daha sonra bu bilgileri tekrarlamaktır.</a:t>
            </a:r>
          </a:p>
          <a:p>
            <a:endParaRPr lang="tr-T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alarak derse katılan öğrencinin dikkati dağılmaz.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tr-TR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 en önemli ilke, anlatılanları bire bir yazmak değil, önemli kısımları, ana düşünceleri dinleyenin kendi cümleleriyle yazmasıdır. </a:t>
            </a:r>
          </a:p>
          <a:p>
            <a:endParaRPr lang="tr-TR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Alınan notlar eve gidince temize çekilirse hafızaya daha iyi yerleşir.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NOT TUTMA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/>
          <a:stretch/>
        </p:blipFill>
        <p:spPr bwMode="auto">
          <a:xfrm>
            <a:off x="179512" y="836712"/>
            <a:ext cx="4120587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17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İYİ NOT TUTMANIN ÖN ŞARTI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39" y="980728"/>
            <a:ext cx="5189133" cy="561590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tutmadan önce öğretmenin anlattıkları iyice dinlenmeli öğretmen söyledikten sonra not tutulmalı.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üzerinde durduğu ve önemli olduğunu söylediği yerlerin sınav sorusu olabileceği dikkatli öğrenciler tarafından kolayca anlaşılabilir.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813C8-34C3-42A6-A523-E3B015435601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34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635896" cy="2564904"/>
          </a:xfrm>
          <a:prstGeom prst="rect">
            <a:avLst/>
          </a:prstGeom>
        </p:spPr>
      </p:pic>
      <p:pic>
        <p:nvPicPr>
          <p:cNvPr id="7170" name="Picture 2" descr="D:\REHBERLİK VE PSİKOLOJİ ARŞİVİ\REHBERLİK PANOSU\VERİMLİ DERS ÇALIŞMA VE ZAMAN YÖNETİMİ\1052225_10204804028755083_458313983251315655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35896" cy="233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064896" cy="5199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bir konuyu iyice öğrendikten sonra özetini çıkarmaya çalışın ve bunu öğrendiğiniz tüm konulara uygulamaya çalışın.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öğrendiğiniz konularda özet çıkarmanız daha iyi kavramanızı sağlayacaktır.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Sınavda çıkabilecek sorular ve cevapları şekilde de derslerin önemli konularını özet çıkarabilirsiniz.</a:t>
            </a:r>
          </a:p>
          <a:p>
            <a:pPr>
              <a:lnSpc>
                <a:spcPct val="150000"/>
              </a:lnSpc>
              <a:buNone/>
            </a:pP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000066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ÖZET ÇIKARMA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 descr="Ekran Kırpma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812782"/>
            <a:ext cx="4184143" cy="4848466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36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OKUMA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6487" y="6132816"/>
            <a:ext cx="8038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rebuchet MS" panose="020B0603020202020204" pitchFamily="34" charset="0"/>
              </a:rPr>
              <a:t>Her gün 30 dakika kitap okuyun</a:t>
            </a:r>
            <a:endParaRPr lang="tr-T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1266" name="Picture 2" descr="D:\REHBERLİK VE PSİKOLOJİ ARŞİVİ\REHBERLİK PANOSU\VERİMLİ DERS ÇALIŞMA VE ZAMAN YÖNETİMİ\10462978_10204804025394999_730759336089860373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7" y="836712"/>
            <a:ext cx="4425514" cy="50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D1D1"/>
          </a:solidFill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ZORLANILAN DERS KENARA BIRAKILMAMALI</a:t>
            </a:r>
            <a:endParaRPr lang="tr-TR" sz="3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7755632" cy="5305800"/>
          </a:xfrm>
        </p:spPr>
        <p:txBody>
          <a:bodyPr/>
          <a:lstStyle/>
          <a:p>
            <a:r>
              <a:rPr lang="tr-TR" sz="2800" dirty="0" smtClean="0">
                <a:latin typeface="Trebuchet MS" panose="020B0603020202020204" pitchFamily="34" charset="0"/>
              </a:rPr>
              <a:t>Özelikle matematik ve İngilizce gibi derslerde başarısızlık yaşanması halinde o derslere hiç çalışmama dersi dinlememe bizi asla başarılı yapmaz.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Bu derslerdeki amacımız alabildiğimiz en iyi not olmalı ve çalışmayı asla bırakmamalıyız.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Öğretmenden veya o dersi iyi olan bir öğrenciden yardım alabiliriz emek verdiğimiz takdirde mutlaka zorlandığımız derslerde de başarılı olabiliriz.</a:t>
            </a:r>
            <a:endParaRPr lang="tr-TR" sz="28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45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660033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FARKLI KAYNAKLARDAN YARARLANMAK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1924" y="1196752"/>
            <a:ext cx="8870555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Ders çalışırken olabildiğince farklı kaynaktan bilgi edinmek , çalıştığınız konu hakkında daha geniş bilgiler edinmenizi sağlar. Bu nedenle mümkünse en az iki kaynaktan çalışın.</a:t>
            </a:r>
          </a:p>
          <a:p>
            <a:endParaRPr lang="tr-TR" sz="1400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Ancak unutmayın ki, ulaşılan her bilgi eksiksiz ve doğru olmayabilir. Kullandığınız kaynakların güncel ve güvenilir olmasına dikkat etmelisiniz.</a:t>
            </a:r>
          </a:p>
          <a:p>
            <a:pPr marL="0" indent="0">
              <a:buNone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TEST ÇÖZME</a:t>
            </a:r>
            <a:endParaRPr lang="tr-T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Konu çalışmak kadar önemli bir diğer konu da soru çözümüdür. Farklı kaynaklardan sorular çözmek daha farklı sorularla karşılaşmanızı sağlar</a:t>
            </a:r>
            <a:r>
              <a:rPr lang="tr-TR" dirty="0" smtClean="0">
                <a:latin typeface="Trebuchet MS" panose="020B0603020202020204" pitchFamily="34" charset="0"/>
              </a:rPr>
              <a:t>. farklı </a:t>
            </a:r>
            <a:r>
              <a:rPr lang="tr-TR" dirty="0">
                <a:latin typeface="Trebuchet MS" panose="020B0603020202020204" pitchFamily="34" charset="0"/>
              </a:rPr>
              <a:t>soruların çözümünü öğrenmek ise sınavlarda size avantaj sağlar.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9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26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ınav plan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240360" cy="25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 İÇİN PLANLAMA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908720"/>
            <a:ext cx="5400104" cy="5795902"/>
          </a:xfrm>
        </p:spPr>
        <p:txBody>
          <a:bodyPr/>
          <a:lstStyle/>
          <a:p>
            <a:r>
              <a:rPr lang="tr-TR" altLang="tr-TR" sz="2000" dirty="0">
                <a:latin typeface="Trebuchet MS" panose="020B0603020202020204" pitchFamily="34" charset="0"/>
              </a:rPr>
              <a:t>Yazılı tarihleri alınmalı,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Çalışılacak </a:t>
            </a:r>
            <a:r>
              <a:rPr lang="tr-TR" altLang="tr-TR" sz="2000" dirty="0">
                <a:latin typeface="Trebuchet MS" panose="020B0603020202020204" pitchFamily="34" charset="0"/>
              </a:rPr>
              <a:t>konular ve çalışılacak zaman planlanmalıdır. 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Sınavdan bir hafta önce çalışma ve planlama yaparsanız öğrenemediğiniz ve anlamadığınız konuları not edip ve 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Öğretmenlerinize </a:t>
            </a:r>
            <a:r>
              <a:rPr lang="tr-TR" altLang="tr-TR" sz="2000" dirty="0">
                <a:latin typeface="Trebuchet MS" panose="020B0603020202020204" pitchFamily="34" charset="0"/>
              </a:rPr>
              <a:t>ya da arkadaşlarınıza soracak zaman bulabilirsiniz.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Son akşam genel tekrar  ve yazılı yapabilirsiniz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.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 </a:t>
            </a:r>
            <a:r>
              <a:rPr lang="tr-TR" altLang="tr-TR" sz="2000" dirty="0">
                <a:latin typeface="Trebuchet MS" panose="020B0603020202020204" pitchFamily="34" charset="0"/>
              </a:rPr>
              <a:t>Sözlü yaptığınızda kendinizi ifade etme olanağı kazanırsınız güzel konuşma yeteneğinizi geliştirmiş olursunuz. </a:t>
            </a:r>
            <a:endParaRPr lang="tr-TR" altLang="tr-TR" sz="2000" dirty="0" smtClean="0">
              <a:latin typeface="Trebuchet MS" panose="020B0603020202020204" pitchFamily="34" charset="0"/>
            </a:endParaRP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Hangi </a:t>
            </a:r>
            <a:r>
              <a:rPr lang="tr-TR" altLang="tr-TR" sz="2000" dirty="0">
                <a:latin typeface="Trebuchet MS" panose="020B0603020202020204" pitchFamily="34" charset="0"/>
              </a:rPr>
              <a:t>konuları bilip bilmediğinizi öğrenmiş olursunuz. Test çözebilirsiniz. Öğrendiğiniz konuyu pekiştirmiş olursunuz. </a:t>
            </a:r>
          </a:p>
          <a:p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8196" name="Picture 4" descr="plan yapmak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7" y="3874929"/>
            <a:ext cx="3240360" cy="29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39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3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000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 YÖNTEMLERİ</a:t>
            </a:r>
            <a:endParaRPr 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143932" cy="54304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3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	</a:t>
            </a:r>
            <a:endParaRPr lang="tr-TR" sz="3000" b="1" dirty="0" smtClean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Motivasyon (İstek-inanmak)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Amaç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belirleme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Planlı ve programlı çalışma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iyi kullanılması ve planlanması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Çalışma ortamının düzenlenmesi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Etkili dinleme</a:t>
            </a:r>
            <a:endParaRPr lang="tr-TR" sz="2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Not tutma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Verimli okuma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Özet çıkarma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Derse hazırlıklı gelme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Tekrar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Zorlanılan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 kenara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bırakılmamalı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Farklı Kaynaklardan Yararlanmak-Test Çözmek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4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AN7PPIHI\MCj04375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190823" cy="2283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4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20000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tr-TR" altLang="tr-TR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SINAVA HAZIRLIĞIN YARARI</a:t>
            </a:r>
            <a:endParaRPr lang="tr-TR" altLang="tr-TR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26064"/>
            <a:ext cx="3960440" cy="4525963"/>
          </a:xfrm>
        </p:spPr>
        <p:txBody>
          <a:bodyPr/>
          <a:lstStyle/>
          <a:p>
            <a:r>
              <a:rPr lang="tr-TR" altLang="tr-TR" sz="2400" dirty="0">
                <a:latin typeface="Trebuchet MS" panose="020B0603020202020204" pitchFamily="34" charset="0"/>
              </a:rPr>
              <a:t>Sınav konuları ne kadar öğrendiğinizi ölçen bir araçtır.</a:t>
            </a:r>
          </a:p>
          <a:p>
            <a:r>
              <a:rPr lang="tr-TR" altLang="tr-TR" sz="2400" dirty="0">
                <a:latin typeface="Trebuchet MS" panose="020B0603020202020204" pitchFamily="34" charset="0"/>
              </a:rPr>
              <a:t>Sınava önceden hazırlananlar kendine daha çok </a:t>
            </a:r>
            <a:r>
              <a:rPr lang="tr-TR" altLang="tr-TR" sz="2400" dirty="0" smtClean="0">
                <a:latin typeface="Trebuchet MS" panose="020B0603020202020204" pitchFamily="34" charset="0"/>
              </a:rPr>
              <a:t>güvenir.</a:t>
            </a: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Kendinden </a:t>
            </a:r>
            <a:r>
              <a:rPr lang="tr-TR" altLang="tr-TR" sz="2400" dirty="0">
                <a:latin typeface="Trebuchet MS" panose="020B0603020202020204" pitchFamily="34" charset="0"/>
              </a:rPr>
              <a:t>emin ve rahat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Kaygı </a:t>
            </a:r>
            <a:r>
              <a:rPr lang="tr-TR" altLang="tr-TR" sz="2400" dirty="0">
                <a:latin typeface="Trebuchet MS" panose="020B0603020202020204" pitchFamily="34" charset="0"/>
              </a:rPr>
              <a:t>düzeyi düşük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Sınavlardan </a:t>
            </a:r>
            <a:r>
              <a:rPr lang="tr-TR" altLang="tr-TR" sz="2400" dirty="0">
                <a:latin typeface="Trebuchet MS" panose="020B0603020202020204" pitchFamily="34" charset="0"/>
              </a:rPr>
              <a:t>iyi sonuç alır.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26064"/>
            <a:ext cx="4720952" cy="433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37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Sonları slaytları isteğe bağlı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7412" name="Picture 4" descr="dinlediğiniz için teşekkürl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8"/>
            <a:ext cx="8712968" cy="6856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60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sz="8800" dirty="0" smtClean="0"/>
              <a:t>EK SLAYTLAR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val="2489085511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1"/>
            <a:ext cx="8640000" cy="720000"/>
          </a:xfrm>
          <a:solidFill>
            <a:schemeClr val="accent1"/>
          </a:solidFill>
        </p:spPr>
        <p:txBody>
          <a:bodyPr/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YAZILILARDA NELERE DİKKAT EDİLMELİ!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03299"/>
            <a:ext cx="5926137" cy="5434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önceki teneffüste ses yapmamaya özen gösterin sesli ortamlardan uzaklaşın. Aşırı gürültü stres ve baş ağrısına neden olur. Yeni konu öğrenmek yerine öğrendiğiniz konuları tekrar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Sınıfı teneffüste mutlaka havalandırın. Beynin öğrenmeye açık olabilmesi için oksijene ihtiyacı vardır.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Sınavla ilgili araç ve gereçlerinizi öğretmen sınıfa girmeden hazırlayın.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 arkanıza yaslanın üç kere derin nefes egzersizi yapın ve kendinizi motive edecek güzel sözler söyleyin. ( yapacağım kendime güveniyorum )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 kağıdınızı soruları gözden geçirin.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altLang="tr-TR" sz="1400" b="1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Öncelikle sizin için en kolay ve bildiğinizi düşündüğünüz soruları önce yapın. Zaman kaybınız olmaz.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Sık sık saate bakmak yerine bir iki kere bakmak yeterli olacaktır. Hızınızı ve dikkatinizi arttıracaktır.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Yazılılarda duruşunuz önemlidir. Dik oturmaya kağıtla kendi aranızdaki mesafeyi koruyun.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Sadece sorulara odaklanın etrafınızla ilgilenmeyin.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çözümünü bulamadınız. Kafanız takıldı arkanıza yaslanın gözlerinizi kapatıp derin nefes alın tekrar soruya odaklanın. Aklınıza hala gelmiyorsa biraz boşluk bırakın diğer soruya geçin.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 yaptıklarınızı son bir kez kontrol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SINAVDAN SONRA SORULARIN CEVAPLARINI ÖĞRENİN.</a:t>
            </a:r>
          </a:p>
        </p:txBody>
      </p:sp>
      <p:pic>
        <p:nvPicPr>
          <p:cNvPr id="67588" name="Picture 4" descr="j039812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218545" cy="31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52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19137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DENEME SINAVLARINDA TEST ÇÖZME KURALLARI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6069012" cy="5805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sınavlarını önemseyin.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Sınavından önce arkanıza yaslanın üç kere derin nefes egzersizi yapın ve kendinizi motive edecek güzel sözler söyleyin.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 kitapçığını gözden geçirin.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Testlerde de hangi alandan başlayacağınıza karar verin.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 çözerken, duruşunuz önemlidir. Dik oturmaya kağıtla kendi aranızdaki mesafeyi koruyun.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paragraf sorularında önce soruyu okuyun sonra paragrafı okuyun.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hızlı bir şekilde çözün sorularla fazla inatlaşmayın önce kolay soruları halledin zaman kazanmış olursunuz.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görünen sorular zor olduğunu düşünmeyin.</a:t>
            </a: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70660" name="Picture 4" descr="j039674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1557339"/>
            <a:ext cx="1967026" cy="35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61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1450"/>
            <a:ext cx="777686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5872"/>
            <a:ext cx="7467265" cy="6858000"/>
          </a:xfrm>
          <a:prstGeom prst="rect">
            <a:avLst/>
          </a:prstGeom>
        </p:spPr>
      </p:pic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9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16"/>
            <a:ext cx="7704856" cy="6669360"/>
          </a:xfrm>
        </p:spPr>
      </p:pic>
      <p:sp>
        <p:nvSpPr>
          <p:cNvPr id="10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741682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5184576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0066FF"/>
                </a:solidFill>
                <a:latin typeface="Trebuchet MS" panose="020B0603020202020204" pitchFamily="34" charset="0"/>
              </a:rPr>
              <a:t>Başarabilmek için önce başaracağınıza yürekten inanın.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66"/>
                </a:solidFill>
                <a:latin typeface="Trebuchet MS" panose="020B0603020202020204" pitchFamily="34" charset="0"/>
              </a:rPr>
              <a:t>İnandığınız zaman aklınız o şeyi yapmanın yolunu </a:t>
            </a:r>
            <a:r>
              <a:rPr lang="tr-TR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bulur.</a:t>
            </a:r>
          </a:p>
          <a:p>
            <a:pPr>
              <a:lnSpc>
                <a:spcPct val="150000"/>
              </a:lnSpc>
            </a:pPr>
            <a:r>
              <a:rPr lang="en-AU" dirty="0" err="1" smtClean="0">
                <a:latin typeface="Trebuchet MS" panose="020B0603020202020204" pitchFamily="34" charset="0"/>
              </a:rPr>
              <a:t>Bilinçaltı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söylenene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inanır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 err="1" smtClean="0">
                <a:latin typeface="Trebuchet MS" panose="020B0603020202020204" pitchFamily="34" charset="0"/>
              </a:rPr>
              <a:t>Kendinize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en-AU" dirty="0">
                <a:latin typeface="Trebuchet MS" panose="020B0603020202020204" pitchFamily="34" charset="0"/>
              </a:rPr>
              <a:t>ne </a:t>
            </a:r>
            <a:r>
              <a:rPr lang="en-AU" dirty="0" err="1">
                <a:latin typeface="Trebuchet MS" panose="020B0603020202020204" pitchFamily="34" charset="0"/>
              </a:rPr>
              <a:t>söylerseniz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smtClean="0">
                <a:latin typeface="Trebuchet MS" panose="020B0603020202020204" pitchFamily="34" charset="0"/>
              </a:rPr>
              <a:t>o </a:t>
            </a:r>
            <a:r>
              <a:rPr lang="en-AU" dirty="0" err="1">
                <a:latin typeface="Trebuchet MS" panose="020B0603020202020204" pitchFamily="34" charset="0"/>
              </a:rPr>
              <a:t>olursunuz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Ders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çalışmaya</a:t>
            </a:r>
            <a:r>
              <a:rPr lang="en-AU" dirty="0">
                <a:latin typeface="Trebuchet MS" panose="020B0603020202020204" pitchFamily="34" charset="0"/>
              </a:rPr>
              <a:t> eve </a:t>
            </a:r>
            <a:r>
              <a:rPr lang="en-AU" dirty="0" err="1" smtClean="0">
                <a:latin typeface="Trebuchet MS" panose="020B0603020202020204" pitchFamily="34" charset="0"/>
              </a:rPr>
              <a:t>gider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gitmez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değil,mutlaka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dinlendikten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sonra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başlayın</a:t>
            </a:r>
            <a:r>
              <a:rPr lang="en-AU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32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Başlık 10"/>
          <p:cNvSpPr>
            <a:spLocks noGrp="1"/>
          </p:cNvSpPr>
          <p:nvPr>
            <p:ph type="title"/>
          </p:nvPr>
        </p:nvSpPr>
        <p:spPr>
          <a:xfrm>
            <a:off x="179512" y="44624"/>
            <a:ext cx="8496944" cy="720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MOTİVASYON (İSTEK VE İNANMAK)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42" name="Picture 2" descr="başar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2913"/>
            <a:ext cx="3674443" cy="35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REHBERLİK VE PSİKOLOJİ ARŞİVİ\REHBERLİK PANOSU\VERİMLİ DERS ÇALIŞMA VE ZAMAN YÖNETİMİ\rehberlik_panosu_afis_basari_merdivenler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 bwMode="auto">
          <a:xfrm>
            <a:off x="107504" y="0"/>
            <a:ext cx="8138555" cy="630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21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 ÇALIŞMA İSTEĞİNİN ARTIRILMASI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288" y="1628800"/>
            <a:ext cx="4038600" cy="44751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336600"/>
                </a:solidFill>
                <a:latin typeface="Trebuchet MS" panose="020B0603020202020204" pitchFamily="34" charset="0"/>
              </a:rPr>
              <a:t>İstekli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Planlı ve programlı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yapmış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Başlayabiliyor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belli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Yük olarak görmez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Rahat ve huzurlu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Zevkli bir uğraş olarak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dirty="0">
                <a:latin typeface="Trebuchet MS" panose="020B0603020202020204" pitchFamily="34" charset="0"/>
              </a:rPr>
              <a:t>    benimser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427538" y="1628801"/>
            <a:ext cx="3744862" cy="410445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CC0000"/>
                </a:solidFill>
                <a:latin typeface="Trebuchet MS" panose="020B0603020202020204" pitchFamily="34" charset="0"/>
              </a:rPr>
              <a:t>İsteksiz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Plansız ve programsız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yok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Bir türlü başlayamaz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yoktur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Angarya  gibi görür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Huzursuzdur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Panik içindedir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Anlaşılmaz davranır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Hep mazeretleri vardır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………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EHBERLİK VE PSİKOLOJİ ARŞİVİ\REHBERLİK PANOSU\VERİMLİ DERS ÇALIŞMA VE ZAMAN YÖNETİMİ\10847520_10204804028035065_380333081282313262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572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2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51275" y="1981200"/>
            <a:ext cx="5041205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+mn-lt"/>
              </a:rPr>
              <a:t> </a:t>
            </a:r>
            <a:endParaRPr lang="tr-TR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8297" y="1052736"/>
            <a:ext cx="50697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Bir türlü çalışmaya başlayamıyorsanız öncelikle kendinize bir AMAÇ BELİRLEYİN.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Bu amaca ulaşmak için yapmanız gereken çalışmayı alışkanlık haline getirin.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Kazanmak için çaba gerekir.</a:t>
            </a:r>
          </a:p>
          <a:p>
            <a:pPr>
              <a:lnSpc>
                <a:spcPct val="200000"/>
              </a:lnSpc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İşe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çalışma düzeninizi değiştirerek başlayın. Ya da bir çalışma düzeni oluşturarak (!)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088" name="Picture 40" descr="D:\REHBERLİK VE PSİKOLOJİ ARŞİVİ\REHBERLİK PANOSU\VERİMLİ DERS ÇALIŞMA VE ZAMAN YÖNETİMİ\1911073_291528427700735_81558434259564763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7027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D:\REHBERLİK VE PSİKOLOJİ ARŞİVİ\REHBERLİK PANOSU\VERİMLİ DERS ÇALIŞMA VE ZAMAN YÖNETİMİ\10157345_10152322118364726_15783022993478033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751312" cy="22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7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1793</Words>
  <Application>Microsoft Office PowerPoint</Application>
  <PresentationFormat>Ekran Gösterisi (4:3)</PresentationFormat>
  <Paragraphs>489</Paragraphs>
  <Slides>48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0" baseType="lpstr">
      <vt:lpstr>Cumba</vt:lpstr>
      <vt:lpstr>Bit Eşlem Resmi</vt:lpstr>
      <vt:lpstr>PowerPoint Sunusu</vt:lpstr>
      <vt:lpstr>VERİMLİ DERS ÇALIŞMA,</vt:lpstr>
      <vt:lpstr>NİÇİN OKULA GİDİYORUZ; AMACIMIZ NE?</vt:lpstr>
      <vt:lpstr>VERİMLİ DERS ÇALIŞMA YÖNTEMLERİ</vt:lpstr>
      <vt:lpstr>MOTİVASYON (İSTEK VE İNANMAK)</vt:lpstr>
      <vt:lpstr>PowerPoint Sunusu</vt:lpstr>
      <vt:lpstr>DERS ÇALIŞMA İSTEĞİNİN ARTIRILMASI</vt:lpstr>
      <vt:lpstr>PowerPoint Sunusu</vt:lpstr>
      <vt:lpstr>AMAÇ –HEDEF BELİRLEME</vt:lpstr>
      <vt:lpstr>AMAÇ –HEDEF BELİRLEME</vt:lpstr>
      <vt:lpstr>AMAÇ  BELİRLEMEK NEDEN  ÖNEMLİDİR?</vt:lpstr>
      <vt:lpstr>PowerPoint Sunusu</vt:lpstr>
      <vt:lpstr>HEDEFE NASIL ULAŞILIR?</vt:lpstr>
      <vt:lpstr>DERSE HAZIRLIKLI GELME</vt:lpstr>
      <vt:lpstr>PowerPoint Sunusu</vt:lpstr>
      <vt:lpstr>PowerPoint Sunusu</vt:lpstr>
      <vt:lpstr>PLANLI PROGRAMLI ÇALIŞMA</vt:lpstr>
      <vt:lpstr>PLANLI PROGRAMLI ÇALIŞMA</vt:lpstr>
      <vt:lpstr>PLANLI PROGRAMLI ÇALIŞMA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ETKİLİ DİNLEME</vt:lpstr>
      <vt:lpstr>DERSİ, DERSTE DİNLEMEZSENİZ…</vt:lpstr>
      <vt:lpstr>DERSİ DERSTE ÖĞRENMEK, SOSYAL ETKİNLİKLERİNE ZAMAN VE İMKAN SAĞLAR</vt:lpstr>
      <vt:lpstr>TEKRAR</vt:lpstr>
      <vt:lpstr>Neden Düzenli Tekrar Yapmam Gerekiyor?</vt:lpstr>
      <vt:lpstr>PowerPoint Sunusu</vt:lpstr>
      <vt:lpstr>NOT TUTMA</vt:lpstr>
      <vt:lpstr>İYİ NOT TUTMANIN ÖN ŞARTI</vt:lpstr>
      <vt:lpstr>ÖZET ÇIKARMA</vt:lpstr>
      <vt:lpstr>VERİMLİ OKUMA</vt:lpstr>
      <vt:lpstr>ZORLANILAN DERS KENARA BIRAKILMAMALI</vt:lpstr>
      <vt:lpstr>FARKLI KAYNAKLARDAN YARARLANMAK</vt:lpstr>
      <vt:lpstr>SINAV İÇİN PLANLAMA</vt:lpstr>
      <vt:lpstr>SINAVA HAZIRLIĞIN YARARI</vt:lpstr>
      <vt:lpstr>PowerPoint Sunusu</vt:lpstr>
      <vt:lpstr>PowerPoint Sunusu</vt:lpstr>
      <vt:lpstr>YAZILILARDA NELERE DİKKAT EDİLMELİ!</vt:lpstr>
      <vt:lpstr>DENEME SINAVLARINDA TEST ÇÖZME KURALLARI</vt:lpstr>
      <vt:lpstr>PowerPoint Sunusu</vt:lpstr>
      <vt:lpstr>PowerPoint Sunusu</vt:lpstr>
      <vt:lpstr>PowerPoint Sunusu</vt:lpstr>
      <vt:lpstr>PowerPoint Sunusu</vt:lpstr>
    </vt:vector>
  </TitlesOfParts>
  <Company>Rehberlik ve Araştırma Merkezi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ensa</dc:creator>
  <cp:lastModifiedBy>pcc</cp:lastModifiedBy>
  <cp:revision>45</cp:revision>
  <cp:lastPrinted>1601-01-01T00:00:00Z</cp:lastPrinted>
  <dcterms:created xsi:type="dcterms:W3CDTF">2012-10-11T05:58:57Z</dcterms:created>
  <dcterms:modified xsi:type="dcterms:W3CDTF">2018-10-02T11:28:22Z</dcterms:modified>
</cp:coreProperties>
</file>